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84" r:id="rId4"/>
  </p:sldMasterIdLst>
  <p:notesMasterIdLst>
    <p:notesMasterId r:id="rId37"/>
  </p:notesMasterIdLst>
  <p:handoutMasterIdLst>
    <p:handoutMasterId r:id="rId38"/>
  </p:handoutMasterIdLst>
  <p:sldIdLst>
    <p:sldId id="299" r:id="rId5"/>
    <p:sldId id="265" r:id="rId6"/>
    <p:sldId id="266" r:id="rId7"/>
    <p:sldId id="314" r:id="rId8"/>
    <p:sldId id="267" r:id="rId9"/>
    <p:sldId id="319" r:id="rId10"/>
    <p:sldId id="338" r:id="rId11"/>
    <p:sldId id="272" r:id="rId12"/>
    <p:sldId id="323" r:id="rId13"/>
    <p:sldId id="275" r:id="rId14"/>
    <p:sldId id="329" r:id="rId15"/>
    <p:sldId id="324" r:id="rId16"/>
    <p:sldId id="327" r:id="rId17"/>
    <p:sldId id="328" r:id="rId18"/>
    <p:sldId id="326" r:id="rId19"/>
    <p:sldId id="322" r:id="rId20"/>
    <p:sldId id="331" r:id="rId21"/>
    <p:sldId id="276" r:id="rId22"/>
    <p:sldId id="332" r:id="rId23"/>
    <p:sldId id="333" r:id="rId24"/>
    <p:sldId id="298" r:id="rId25"/>
    <p:sldId id="334" r:id="rId26"/>
    <p:sldId id="305" r:id="rId27"/>
    <p:sldId id="259" r:id="rId28"/>
    <p:sldId id="339" r:id="rId29"/>
    <p:sldId id="308" r:id="rId30"/>
    <p:sldId id="281" r:id="rId31"/>
    <p:sldId id="302" r:id="rId32"/>
    <p:sldId id="303" r:id="rId33"/>
    <p:sldId id="335" r:id="rId34"/>
    <p:sldId id="336" r:id="rId35"/>
    <p:sldId id="33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4230" autoAdjust="0"/>
  </p:normalViewPr>
  <p:slideViewPr>
    <p:cSldViewPr snapToGrid="0" showGuides="1">
      <p:cViewPr varScale="1">
        <p:scale>
          <a:sx n="62" d="100"/>
          <a:sy n="62" d="100"/>
        </p:scale>
        <p:origin x="202" y="2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11/24/2021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11/24/2021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Saskatchewan Health Authority. (2020). COVID visitor restrictions [Digital Image].  </a:t>
            </a:r>
            <a:r>
              <a:rPr lang="en-US" sz="1200" i="1" dirty="0"/>
              <a:t>Saskatchewan.ca</a:t>
            </a:r>
            <a:r>
              <a:rPr lang="en-US" sz="1200" dirty="0"/>
              <a:t>. https://www.saskatchewan.ca/-/media/files/coronavirus/info-for-health-care-providers/visitor-restrictions /2020-03-14-poster-covid-visitor-restrictions.pdf</a:t>
            </a:r>
          </a:p>
          <a:p>
            <a:endParaRPr lang="en-CA" dirty="0"/>
          </a:p>
        </p:txBody>
      </p:sp>
      <p:sp>
        <p:nvSpPr>
          <p:cNvPr id="4" name="Slide Number Placeholder 3"/>
          <p:cNvSpPr>
            <a:spLocks noGrp="1"/>
          </p:cNvSpPr>
          <p:nvPr>
            <p:ph type="sldNum" sz="quarter" idx="5"/>
          </p:nvPr>
        </p:nvSpPr>
        <p:spPr/>
        <p:txBody>
          <a:bodyPr/>
          <a:lstStyle/>
          <a:p>
            <a:fld id="{810E1E9A-E921-4174-A0FC-51868D7AC568}" type="slidenum">
              <a:rPr lang="en-US" smtClean="0"/>
              <a:t>1</a:t>
            </a:fld>
            <a:endParaRPr lang="en-US"/>
          </a:p>
        </p:txBody>
      </p:sp>
    </p:spTree>
    <p:extLst>
      <p:ext uri="{BB962C8B-B14F-4D97-AF65-F5344CB8AC3E}">
        <p14:creationId xmlns:p14="http://schemas.microsoft.com/office/powerpoint/2010/main" val="3890084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endParaRPr lang="en-CA" dirty="0"/>
          </a:p>
        </p:txBody>
      </p:sp>
      <p:sp>
        <p:nvSpPr>
          <p:cNvPr id="4" name="Slide Number Placeholder 3"/>
          <p:cNvSpPr>
            <a:spLocks noGrp="1"/>
          </p:cNvSpPr>
          <p:nvPr>
            <p:ph type="sldNum" sz="quarter" idx="5"/>
          </p:nvPr>
        </p:nvSpPr>
        <p:spPr/>
        <p:txBody>
          <a:bodyPr/>
          <a:lstStyle/>
          <a:p>
            <a:fld id="{5F0EE6E4-A471-4206-84CC-399BDFF84843}" type="slidenum">
              <a:rPr lang="en-CA" smtClean="0"/>
              <a:t>24</a:t>
            </a:fld>
            <a:endParaRPr lang="en-CA"/>
          </a:p>
        </p:txBody>
      </p:sp>
    </p:spTree>
    <p:extLst>
      <p:ext uri="{BB962C8B-B14F-4D97-AF65-F5344CB8AC3E}">
        <p14:creationId xmlns:p14="http://schemas.microsoft.com/office/powerpoint/2010/main" val="1701718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810E1E9A-E921-4174-A0FC-51868D7AC568}" type="slidenum">
              <a:rPr lang="en-US" smtClean="0"/>
              <a:t>2</a:t>
            </a:fld>
            <a:endParaRPr lang="en-US"/>
          </a:p>
        </p:txBody>
      </p:sp>
    </p:spTree>
    <p:extLst>
      <p:ext uri="{BB962C8B-B14F-4D97-AF65-F5344CB8AC3E}">
        <p14:creationId xmlns:p14="http://schemas.microsoft.com/office/powerpoint/2010/main" val="1355715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10E1E9A-E921-4174-A0FC-51868D7AC568}" type="slidenum">
              <a:rPr lang="en-US" smtClean="0"/>
              <a:t>3</a:t>
            </a:fld>
            <a:endParaRPr lang="en-US"/>
          </a:p>
        </p:txBody>
      </p:sp>
    </p:spTree>
    <p:extLst>
      <p:ext uri="{BB962C8B-B14F-4D97-AF65-F5344CB8AC3E}">
        <p14:creationId xmlns:p14="http://schemas.microsoft.com/office/powerpoint/2010/main" val="2800347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10E1E9A-E921-4174-A0FC-51868D7AC568}" type="slidenum">
              <a:rPr lang="en-US" smtClean="0"/>
              <a:t>4</a:t>
            </a:fld>
            <a:endParaRPr lang="en-US"/>
          </a:p>
        </p:txBody>
      </p:sp>
    </p:spTree>
    <p:extLst>
      <p:ext uri="{BB962C8B-B14F-4D97-AF65-F5344CB8AC3E}">
        <p14:creationId xmlns:p14="http://schemas.microsoft.com/office/powerpoint/2010/main" val="150468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0E1E9A-E921-4174-A0FC-51868D7AC568}" type="slidenum">
              <a:rPr lang="en-US" smtClean="0"/>
              <a:t>5</a:t>
            </a:fld>
            <a:endParaRPr lang="en-US"/>
          </a:p>
        </p:txBody>
      </p:sp>
    </p:spTree>
    <p:extLst>
      <p:ext uri="{BB962C8B-B14F-4D97-AF65-F5344CB8AC3E}">
        <p14:creationId xmlns:p14="http://schemas.microsoft.com/office/powerpoint/2010/main" val="66107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10E1E9A-E921-4174-A0FC-51868D7AC568}" type="slidenum">
              <a:rPr lang="en-US" smtClean="0"/>
              <a:t>8</a:t>
            </a:fld>
            <a:endParaRPr lang="en-US"/>
          </a:p>
        </p:txBody>
      </p:sp>
    </p:spTree>
    <p:extLst>
      <p:ext uri="{BB962C8B-B14F-4D97-AF65-F5344CB8AC3E}">
        <p14:creationId xmlns:p14="http://schemas.microsoft.com/office/powerpoint/2010/main" val="2927939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10E1E9A-E921-4174-A0FC-51868D7AC568}" type="slidenum">
              <a:rPr lang="en-US" smtClean="0"/>
              <a:t>10</a:t>
            </a:fld>
            <a:endParaRPr lang="en-US"/>
          </a:p>
        </p:txBody>
      </p:sp>
    </p:spTree>
    <p:extLst>
      <p:ext uri="{BB962C8B-B14F-4D97-AF65-F5344CB8AC3E}">
        <p14:creationId xmlns:p14="http://schemas.microsoft.com/office/powerpoint/2010/main" val="435184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E2E70E-127E-0F48-9A28-61380117FB9F}" type="slidenum">
              <a:rPr lang="en-US" smtClean="0"/>
              <a:t>18</a:t>
            </a:fld>
            <a:endParaRPr lang="en-US"/>
          </a:p>
        </p:txBody>
      </p:sp>
    </p:spTree>
    <p:extLst>
      <p:ext uri="{BB962C8B-B14F-4D97-AF65-F5344CB8AC3E}">
        <p14:creationId xmlns:p14="http://schemas.microsoft.com/office/powerpoint/2010/main" val="2140244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10E1E9A-E921-4174-A0FC-51868D7AC568}" type="slidenum">
              <a:rPr lang="en-US" smtClean="0"/>
              <a:t>21</a:t>
            </a:fld>
            <a:endParaRPr lang="en-US"/>
          </a:p>
        </p:txBody>
      </p:sp>
    </p:spTree>
    <p:extLst>
      <p:ext uri="{BB962C8B-B14F-4D97-AF65-F5344CB8AC3E}">
        <p14:creationId xmlns:p14="http://schemas.microsoft.com/office/powerpoint/2010/main" val="639829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11/24/2021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11/24/2021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11/24/2021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11/24/2021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11/24/2021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11/24/2021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t>11/24/2021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t>11/24/2021</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t>11/24/2021</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11/24/2021</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11/24/2021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11/24/2021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11/24/2021</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93DFA6F-E866-469A-86EA-71DDCCFD16A2}"/>
              </a:ext>
            </a:extLst>
          </p:cNvPr>
          <p:cNvSpPr txBox="1"/>
          <p:nvPr/>
        </p:nvSpPr>
        <p:spPr>
          <a:xfrm>
            <a:off x="2598007" y="6231564"/>
            <a:ext cx="7395099" cy="646331"/>
          </a:xfrm>
          <a:prstGeom prst="rect">
            <a:avLst/>
          </a:prstGeom>
          <a:noFill/>
          <a:ln>
            <a:solidFill>
              <a:schemeClr val="bg2"/>
            </a:solidFill>
          </a:ln>
        </p:spPr>
        <p:txBody>
          <a:bodyPr wrap="square" rtlCol="0" anchor="ctr" anchorCtr="1">
            <a:spAutoFit/>
          </a:bodyPr>
          <a:lstStyle/>
          <a:p>
            <a:r>
              <a:rPr lang="en-CA" dirty="0"/>
              <a:t>(Saskatchewan Health Authority, 2020b)</a:t>
            </a:r>
          </a:p>
          <a:p>
            <a:endParaRPr lang="en-CA" dirty="0"/>
          </a:p>
        </p:txBody>
      </p:sp>
      <p:pic>
        <p:nvPicPr>
          <p:cNvPr id="10" name="Content Placeholder 9" descr="A picture containing text&#10;&#10;Description automatically generated">
            <a:extLst>
              <a:ext uri="{FF2B5EF4-FFF2-40B4-BE49-F238E27FC236}">
                <a16:creationId xmlns:a16="http://schemas.microsoft.com/office/drawing/2014/main" id="{BEBA7DFA-5650-4251-A1C1-697C64AAAD6B}"/>
              </a:ext>
            </a:extLst>
          </p:cNvPr>
          <p:cNvPicPr>
            <a:picLocks noGrp="1" noChangeAspect="1"/>
          </p:cNvPicPr>
          <p:nvPr>
            <p:ph idx="1"/>
          </p:nvPr>
        </p:nvPicPr>
        <p:blipFill>
          <a:blip r:embed="rId3"/>
          <a:stretch>
            <a:fillRect/>
          </a:stretch>
        </p:blipFill>
        <p:spPr>
          <a:xfrm>
            <a:off x="632892" y="0"/>
            <a:ext cx="11325330" cy="6226142"/>
          </a:xfrm>
        </p:spPr>
      </p:pic>
    </p:spTree>
    <p:extLst>
      <p:ext uri="{BB962C8B-B14F-4D97-AF65-F5344CB8AC3E}">
        <p14:creationId xmlns:p14="http://schemas.microsoft.com/office/powerpoint/2010/main" val="4247594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0714" y="365125"/>
            <a:ext cx="7093085" cy="1325563"/>
          </a:xfrm>
        </p:spPr>
        <p:txBody>
          <a:bodyPr/>
          <a:lstStyle/>
          <a:p>
            <a:r>
              <a:rPr lang="en-US" dirty="0"/>
              <a:t>Methodology</a:t>
            </a:r>
          </a:p>
        </p:txBody>
      </p:sp>
      <p:sp>
        <p:nvSpPr>
          <p:cNvPr id="3" name="Content Placeholder 2"/>
          <p:cNvSpPr>
            <a:spLocks noGrp="1"/>
          </p:cNvSpPr>
          <p:nvPr>
            <p:ph idx="1"/>
          </p:nvPr>
        </p:nvSpPr>
        <p:spPr>
          <a:xfrm>
            <a:off x="1562100" y="2918297"/>
            <a:ext cx="9791700" cy="3258665"/>
          </a:xfrm>
        </p:spPr>
        <p:txBody>
          <a:bodyPr>
            <a:normAutofit/>
          </a:bodyPr>
          <a:lstStyle/>
          <a:p>
            <a:pPr marL="0" indent="0">
              <a:buNone/>
            </a:pPr>
            <a:r>
              <a:rPr lang="en-US" dirty="0"/>
              <a:t>Fairclough’s Three-Dimensional Model of Critical Discourse Analysis with a patient-oriented lens</a:t>
            </a:r>
          </a:p>
          <a:p>
            <a:pPr marL="0" indent="0">
              <a:buNone/>
            </a:pPr>
            <a:endParaRPr lang="en-US" dirty="0"/>
          </a:p>
          <a:p>
            <a:r>
              <a:rPr lang="en-US" dirty="0"/>
              <a:t>Qualitative</a:t>
            </a:r>
          </a:p>
          <a:p>
            <a:r>
              <a:rPr lang="en-US" dirty="0"/>
              <a:t>Social Constructivist</a:t>
            </a:r>
          </a:p>
          <a:p>
            <a:endParaRPr lang="en-US" dirty="0"/>
          </a:p>
          <a:p>
            <a:endParaRPr lang="en-US" dirty="0"/>
          </a:p>
          <a:p>
            <a:endParaRPr lang="en-US" dirty="0"/>
          </a:p>
        </p:txBody>
      </p:sp>
    </p:spTree>
    <p:extLst>
      <p:ext uri="{BB962C8B-B14F-4D97-AF65-F5344CB8AC3E}">
        <p14:creationId xmlns:p14="http://schemas.microsoft.com/office/powerpoint/2010/main" val="1438066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AA6175-9CD2-4FC5-80D9-73D31DE7DACB}"/>
              </a:ext>
            </a:extLst>
          </p:cNvPr>
          <p:cNvSpPr>
            <a:spLocks noGrp="1"/>
          </p:cNvSpPr>
          <p:nvPr>
            <p:ph idx="1"/>
          </p:nvPr>
        </p:nvSpPr>
        <p:spPr/>
        <p:txBody>
          <a:bodyPr/>
          <a:lstStyle/>
          <a:p>
            <a:pPr marL="0" indent="0">
              <a:buNone/>
            </a:pPr>
            <a:r>
              <a:rPr lang="en-CA" dirty="0"/>
              <a:t>Fairclough focuses (Fairclough, 2003):</a:t>
            </a:r>
          </a:p>
          <a:p>
            <a:pPr marL="0" indent="0">
              <a:buNone/>
            </a:pPr>
            <a:endParaRPr lang="en-CA" dirty="0"/>
          </a:p>
          <a:p>
            <a:r>
              <a:rPr lang="en-CA" dirty="0"/>
              <a:t>Governance.</a:t>
            </a:r>
          </a:p>
          <a:p>
            <a:r>
              <a:rPr lang="en-CA" dirty="0"/>
              <a:t>Hybridity.</a:t>
            </a:r>
          </a:p>
          <a:p>
            <a:r>
              <a:rPr lang="en-CA" dirty="0" err="1"/>
              <a:t>Hegemonics</a:t>
            </a:r>
            <a:r>
              <a:rPr lang="en-CA" dirty="0"/>
              <a:t>.</a:t>
            </a:r>
          </a:p>
          <a:p>
            <a:r>
              <a:rPr lang="en-CA" dirty="0"/>
              <a:t>Ideologies.</a:t>
            </a:r>
          </a:p>
          <a:p>
            <a:r>
              <a:rPr lang="en-CA" dirty="0"/>
              <a:t>Legitimizations.</a:t>
            </a:r>
          </a:p>
          <a:p>
            <a:r>
              <a:rPr lang="en-CA" dirty="0"/>
              <a:t>Modalities/stance and attitude.</a:t>
            </a:r>
          </a:p>
          <a:p>
            <a:endParaRPr lang="en-CA" dirty="0"/>
          </a:p>
        </p:txBody>
      </p:sp>
    </p:spTree>
    <p:extLst>
      <p:ext uri="{BB962C8B-B14F-4D97-AF65-F5344CB8AC3E}">
        <p14:creationId xmlns:p14="http://schemas.microsoft.com/office/powerpoint/2010/main" val="2026866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BBC303-5E51-4736-AAF3-012157BEB6EE}"/>
              </a:ext>
            </a:extLst>
          </p:cNvPr>
          <p:cNvSpPr>
            <a:spLocks noGrp="1"/>
          </p:cNvSpPr>
          <p:nvPr>
            <p:ph idx="1"/>
          </p:nvPr>
        </p:nvSpPr>
        <p:spPr>
          <a:xfrm>
            <a:off x="991411" y="619396"/>
            <a:ext cx="9791700" cy="5874080"/>
          </a:xfrm>
        </p:spPr>
        <p:txBody>
          <a:bodyPr>
            <a:normAutofit lnSpcReduction="10000"/>
          </a:bodyPr>
          <a:lstStyle/>
          <a:p>
            <a:r>
              <a:rPr lang="en-CA" dirty="0"/>
              <a:t>Fairclough’s approach uses Systemic Functional Linguistics, focuses on finding evidence of ideology and power relationships, and takes a three-tiered approach (Fairclough, 2003; Strauss and </a:t>
            </a:r>
            <a:r>
              <a:rPr lang="en-CA" dirty="0" err="1"/>
              <a:t>Feiz</a:t>
            </a:r>
            <a:r>
              <a:rPr lang="en-CA" dirty="0"/>
              <a:t> 2014).</a:t>
            </a:r>
          </a:p>
          <a:p>
            <a:r>
              <a:rPr lang="en-CA" dirty="0"/>
              <a:t>Analysis of social order and social practices and social events (Fairclough, 2003). </a:t>
            </a:r>
          </a:p>
          <a:p>
            <a:pPr lvl="1"/>
            <a:r>
              <a:rPr lang="en-CA" dirty="0"/>
              <a:t>Through additional analysis of genres, discourses, and styles (Fairclough, 2003).</a:t>
            </a:r>
          </a:p>
          <a:p>
            <a:pPr lvl="2"/>
            <a:r>
              <a:rPr lang="en-CA" dirty="0"/>
              <a:t>Interdiscursive practices.</a:t>
            </a:r>
          </a:p>
          <a:p>
            <a:pPr lvl="2"/>
            <a:r>
              <a:rPr lang="en-CA" dirty="0"/>
              <a:t>Intertextuality.</a:t>
            </a:r>
          </a:p>
          <a:p>
            <a:pPr lvl="2"/>
            <a:r>
              <a:rPr lang="en-CA" dirty="0"/>
              <a:t>Broader use of linguistic tools to aid contextual analysis.</a:t>
            </a:r>
          </a:p>
          <a:p>
            <a:pPr lvl="1"/>
            <a:r>
              <a:rPr lang="en-CA" dirty="0"/>
              <a:t>Application of the critical social element through integrating a discipline-specific population-centric approach (Fairclough, 2003).</a:t>
            </a:r>
          </a:p>
          <a:p>
            <a:pPr lvl="2"/>
            <a:r>
              <a:rPr lang="en-CA" dirty="0"/>
              <a:t>Applying patient-oriented approach.</a:t>
            </a:r>
          </a:p>
          <a:p>
            <a:pPr lvl="1"/>
            <a:r>
              <a:rPr lang="en-CA" dirty="0"/>
              <a:t>The goal is to make meaning and then make a difference (Fairclough, 2003).</a:t>
            </a:r>
          </a:p>
        </p:txBody>
      </p:sp>
    </p:spTree>
    <p:extLst>
      <p:ext uri="{BB962C8B-B14F-4D97-AF65-F5344CB8AC3E}">
        <p14:creationId xmlns:p14="http://schemas.microsoft.com/office/powerpoint/2010/main" val="1043940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EECB9D-C2A2-4918-9469-90D1017D0BCC}"/>
              </a:ext>
            </a:extLst>
          </p:cNvPr>
          <p:cNvSpPr>
            <a:spLocks noGrp="1"/>
          </p:cNvSpPr>
          <p:nvPr>
            <p:ph idx="1"/>
          </p:nvPr>
        </p:nvSpPr>
        <p:spPr>
          <a:xfrm>
            <a:off x="1562100" y="494270"/>
            <a:ext cx="9791700" cy="5604872"/>
          </a:xfrm>
        </p:spPr>
        <p:txBody>
          <a:bodyPr>
            <a:normAutofit fontScale="92500" lnSpcReduction="20000"/>
          </a:bodyPr>
          <a:lstStyle/>
          <a:p>
            <a:r>
              <a:rPr lang="en-CA" dirty="0"/>
              <a:t>Social Structure/Order (Fairclough, 2003).</a:t>
            </a:r>
          </a:p>
          <a:p>
            <a:pPr lvl="1"/>
            <a:r>
              <a:rPr lang="en-CA" dirty="0"/>
              <a:t>The “abstract” “big D” Discourse.</a:t>
            </a:r>
          </a:p>
          <a:p>
            <a:pPr lvl="1"/>
            <a:r>
              <a:rPr lang="en-CA" dirty="0"/>
              <a:t>The network of social practices.</a:t>
            </a:r>
          </a:p>
          <a:p>
            <a:pPr lvl="1"/>
            <a:r>
              <a:rPr lang="en-CA" dirty="0"/>
              <a:t>An example of a social order is “single payer public health care”.</a:t>
            </a:r>
          </a:p>
          <a:p>
            <a:r>
              <a:rPr lang="en-CA" dirty="0"/>
              <a:t>Social Practice (Fairclough, 2003).</a:t>
            </a:r>
          </a:p>
          <a:p>
            <a:pPr lvl="1"/>
            <a:r>
              <a:rPr lang="en-CA" dirty="0"/>
              <a:t>Discourses  - having different social actors (authors, readers, social positions, social distances), representing different things (</a:t>
            </a:r>
            <a:r>
              <a:rPr lang="en-CA" dirty="0" err="1"/>
              <a:t>ie</a:t>
            </a:r>
            <a:r>
              <a:rPr lang="en-CA" dirty="0"/>
              <a:t>: the lives of the poor), doing different actions (</a:t>
            </a:r>
            <a:r>
              <a:rPr lang="en-CA" dirty="0" err="1"/>
              <a:t>ie</a:t>
            </a:r>
            <a:r>
              <a:rPr lang="en-CA" dirty="0"/>
              <a:t>: how to do a job).</a:t>
            </a:r>
          </a:p>
          <a:p>
            <a:pPr lvl="1"/>
            <a:r>
              <a:rPr lang="en-CA" dirty="0"/>
              <a:t>Social practice is at the “choice” level. What choices are made by the social actors, what choices could have been made</a:t>
            </a:r>
          </a:p>
          <a:p>
            <a:pPr lvl="1"/>
            <a:r>
              <a:rPr lang="en-CA" dirty="0"/>
              <a:t>Orders of discourse: Discourses are ordered from important to less important in the choices made.</a:t>
            </a:r>
          </a:p>
          <a:p>
            <a:pPr lvl="1"/>
            <a:r>
              <a:rPr lang="en-CA" dirty="0"/>
              <a:t>Interdiscursivity: Discourses recontextualize other discourses.</a:t>
            </a:r>
          </a:p>
          <a:p>
            <a:pPr lvl="1"/>
            <a:r>
              <a:rPr lang="en-CA" dirty="0"/>
              <a:t>Intertextuality: What gets borrowed from outside texts for recontextualization.</a:t>
            </a:r>
          </a:p>
          <a:p>
            <a:r>
              <a:rPr lang="en-CA" dirty="0"/>
              <a:t>Social Events (Fairclough, 2003).</a:t>
            </a:r>
          </a:p>
          <a:p>
            <a:pPr lvl="1"/>
            <a:r>
              <a:rPr lang="en-CA" dirty="0"/>
              <a:t>The choices finally made and how they are then experienced.</a:t>
            </a:r>
          </a:p>
          <a:p>
            <a:pPr lvl="1"/>
            <a:r>
              <a:rPr lang="en-CA" dirty="0"/>
              <a:t>Texts.</a:t>
            </a:r>
          </a:p>
          <a:p>
            <a:endParaRPr lang="en-CA" dirty="0"/>
          </a:p>
        </p:txBody>
      </p:sp>
    </p:spTree>
    <p:extLst>
      <p:ext uri="{BB962C8B-B14F-4D97-AF65-F5344CB8AC3E}">
        <p14:creationId xmlns:p14="http://schemas.microsoft.com/office/powerpoint/2010/main" val="1358535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0118A0-3D23-418B-919D-A84CED2AE307}"/>
              </a:ext>
            </a:extLst>
          </p:cNvPr>
          <p:cNvSpPr>
            <a:spLocks noGrp="1"/>
          </p:cNvSpPr>
          <p:nvPr>
            <p:ph idx="1"/>
          </p:nvPr>
        </p:nvSpPr>
        <p:spPr/>
        <p:txBody>
          <a:bodyPr/>
          <a:lstStyle/>
          <a:p>
            <a:r>
              <a:rPr lang="en-CA" dirty="0"/>
              <a:t>Genres – texts as actions (Fairclough, 2003).</a:t>
            </a:r>
          </a:p>
          <a:p>
            <a:pPr lvl="1"/>
            <a:r>
              <a:rPr lang="en-CA" dirty="0"/>
              <a:t>Structural framework, exchanges, semantics, </a:t>
            </a:r>
            <a:r>
              <a:rPr lang="en-CA" dirty="0" err="1"/>
              <a:t>grammatics</a:t>
            </a:r>
            <a:r>
              <a:rPr lang="en-CA" dirty="0"/>
              <a:t>, mood/attitude of stance (imperative, declarative, interrogative).</a:t>
            </a:r>
          </a:p>
          <a:p>
            <a:pPr lvl="1"/>
            <a:r>
              <a:rPr lang="en-CA" dirty="0" err="1"/>
              <a:t>Ie</a:t>
            </a:r>
            <a:r>
              <a:rPr lang="en-CA" dirty="0"/>
              <a:t>: governance policy, and more specifically governance policy specific to a health region.</a:t>
            </a:r>
          </a:p>
          <a:p>
            <a:r>
              <a:rPr lang="en-CA" dirty="0"/>
              <a:t>Discourses – texts as representations (Fairclough, 2003).</a:t>
            </a:r>
          </a:p>
          <a:p>
            <a:pPr lvl="1"/>
            <a:r>
              <a:rPr lang="en-CA" dirty="0"/>
              <a:t>Abstract and concrete, relations, social actors, time, and place.</a:t>
            </a:r>
          </a:p>
          <a:p>
            <a:r>
              <a:rPr lang="en-CA" dirty="0"/>
              <a:t>Styles (Fairclough, 2003).</a:t>
            </a:r>
          </a:p>
          <a:p>
            <a:pPr lvl="1"/>
            <a:r>
              <a:rPr lang="en-CA" dirty="0"/>
              <a:t>Modality and stance.</a:t>
            </a:r>
          </a:p>
          <a:p>
            <a:endParaRPr lang="en-CA" dirty="0"/>
          </a:p>
        </p:txBody>
      </p:sp>
    </p:spTree>
    <p:extLst>
      <p:ext uri="{BB962C8B-B14F-4D97-AF65-F5344CB8AC3E}">
        <p14:creationId xmlns:p14="http://schemas.microsoft.com/office/powerpoint/2010/main" val="3454265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B186EB-729C-4FA7-8503-2CCCBCC5881B}"/>
              </a:ext>
            </a:extLst>
          </p:cNvPr>
          <p:cNvSpPr>
            <a:spLocks noGrp="1"/>
          </p:cNvSpPr>
          <p:nvPr>
            <p:ph idx="1"/>
          </p:nvPr>
        </p:nvSpPr>
        <p:spPr/>
        <p:txBody>
          <a:bodyPr/>
          <a:lstStyle/>
          <a:p>
            <a:r>
              <a:rPr lang="en-US" dirty="0"/>
              <a:t>“Textual description and analysis should not be seen as prior to and independent of social analysis and critique – it should be seen as an open process which can be enhanced through dialogue across disciplines and theories, rather than a coding in the terms of an autonomous analytical framework or grammar.” (Fairclough, 2003, p. 16)</a:t>
            </a:r>
            <a:endParaRPr lang="en-CA" dirty="0"/>
          </a:p>
          <a:p>
            <a:endParaRPr lang="en-CA" dirty="0"/>
          </a:p>
        </p:txBody>
      </p:sp>
    </p:spTree>
    <p:extLst>
      <p:ext uri="{BB962C8B-B14F-4D97-AF65-F5344CB8AC3E}">
        <p14:creationId xmlns:p14="http://schemas.microsoft.com/office/powerpoint/2010/main" val="67690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5E256E-7DA9-48B7-B508-CA72E7E66D75}"/>
              </a:ext>
            </a:extLst>
          </p:cNvPr>
          <p:cNvSpPr>
            <a:spLocks noGrp="1"/>
          </p:cNvSpPr>
          <p:nvPr>
            <p:ph idx="1"/>
          </p:nvPr>
        </p:nvSpPr>
        <p:spPr>
          <a:xfrm>
            <a:off x="1562100" y="523783"/>
            <a:ext cx="9791700" cy="5653180"/>
          </a:xfrm>
        </p:spPr>
        <p:txBody>
          <a:bodyPr>
            <a:normAutofit fontScale="92500" lnSpcReduction="10000"/>
          </a:bodyPr>
          <a:lstStyle/>
          <a:p>
            <a:pPr marL="0" indent="0">
              <a:buNone/>
            </a:pPr>
            <a:r>
              <a:rPr lang="en-CA" dirty="0"/>
              <a:t>A Patient-Oriented Lens:</a:t>
            </a:r>
          </a:p>
          <a:p>
            <a:r>
              <a:rPr lang="en-CA" dirty="0"/>
              <a:t>Patient-oriented research is not representative of one methodological approach </a:t>
            </a:r>
            <a:r>
              <a:rPr lang="en-US" dirty="0"/>
              <a:t>(Strategy for Patient-Oriented Research [SPOR], 2014)</a:t>
            </a:r>
            <a:r>
              <a:rPr lang="en-CA" dirty="0"/>
              <a:t>.</a:t>
            </a:r>
          </a:p>
          <a:p>
            <a:r>
              <a:rPr lang="en-CA" dirty="0"/>
              <a:t>There is a gap in literature of patient-oriented approaches to critical discourse analysis.</a:t>
            </a:r>
          </a:p>
          <a:p>
            <a:r>
              <a:rPr lang="en-CA" dirty="0"/>
              <a:t>Critical discourse analysis is often done in concert with other methods to gain the social/lived perspective (Fairclough, 2003).</a:t>
            </a:r>
          </a:p>
          <a:p>
            <a:r>
              <a:rPr lang="en-US" dirty="0"/>
              <a:t>Co-building opportunities for empowerment in the domains of research governing, priority setting, research activities, and knowledge translation (SPOR, 2014).</a:t>
            </a:r>
            <a:endParaRPr lang="en-CA" dirty="0"/>
          </a:p>
          <a:p>
            <a:r>
              <a:rPr lang="en-CA" dirty="0"/>
              <a:t>Resident family partners select the topic of the research and will be invited to participate in analysis as members of an analysis committee, and in contributing to recommendations and the creation of knowledge translation projects.</a:t>
            </a:r>
          </a:p>
        </p:txBody>
      </p:sp>
    </p:spTree>
    <p:extLst>
      <p:ext uri="{BB962C8B-B14F-4D97-AF65-F5344CB8AC3E}">
        <p14:creationId xmlns:p14="http://schemas.microsoft.com/office/powerpoint/2010/main" val="2428986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41338-474D-41C5-B49D-C31522398E98}"/>
              </a:ext>
            </a:extLst>
          </p:cNvPr>
          <p:cNvSpPr>
            <a:spLocks noGrp="1"/>
          </p:cNvSpPr>
          <p:nvPr>
            <p:ph type="title"/>
          </p:nvPr>
        </p:nvSpPr>
        <p:spPr>
          <a:xfrm>
            <a:off x="3614351" y="365125"/>
            <a:ext cx="7739449" cy="1325563"/>
          </a:xfrm>
        </p:spPr>
        <p:txBody>
          <a:bodyPr/>
          <a:lstStyle/>
          <a:p>
            <a:r>
              <a:rPr lang="en-CA" dirty="0"/>
              <a:t>Experimental Design</a:t>
            </a:r>
          </a:p>
        </p:txBody>
      </p:sp>
    </p:spTree>
    <p:extLst>
      <p:ext uri="{BB962C8B-B14F-4D97-AF65-F5344CB8AC3E}">
        <p14:creationId xmlns:p14="http://schemas.microsoft.com/office/powerpoint/2010/main" val="4210443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8038" y="500407"/>
            <a:ext cx="7768645" cy="718793"/>
          </a:xfrm>
        </p:spPr>
        <p:txBody>
          <a:bodyPr>
            <a:normAutofit fontScale="90000"/>
          </a:bodyPr>
          <a:lstStyle/>
          <a:p>
            <a:r>
              <a:rPr lang="en-US" dirty="0"/>
              <a:t>Setting, Population, and Sample </a:t>
            </a:r>
            <a:br>
              <a:rPr lang="en-US" dirty="0"/>
            </a:br>
            <a:endParaRPr lang="en-US" dirty="0"/>
          </a:p>
        </p:txBody>
      </p:sp>
      <p:sp>
        <p:nvSpPr>
          <p:cNvPr id="5" name="Content Placeholder 4">
            <a:extLst>
              <a:ext uri="{FF2B5EF4-FFF2-40B4-BE49-F238E27FC236}">
                <a16:creationId xmlns:a16="http://schemas.microsoft.com/office/drawing/2014/main" id="{91A5BEA0-D714-4A69-9640-97DD2DEF2E37}"/>
              </a:ext>
            </a:extLst>
          </p:cNvPr>
          <p:cNvSpPr>
            <a:spLocks noGrp="1"/>
          </p:cNvSpPr>
          <p:nvPr>
            <p:ph idx="1"/>
          </p:nvPr>
        </p:nvSpPr>
        <p:spPr/>
        <p:txBody>
          <a:bodyPr>
            <a:normAutofit fontScale="85000" lnSpcReduction="20000"/>
          </a:bodyPr>
          <a:lstStyle/>
          <a:p>
            <a:pPr marL="0" indent="0">
              <a:buNone/>
            </a:pPr>
            <a:r>
              <a:rPr lang="en-US" dirty="0"/>
              <a:t>Setting</a:t>
            </a:r>
          </a:p>
          <a:p>
            <a:r>
              <a:rPr lang="en-US" dirty="0"/>
              <a:t>No physical study setting. </a:t>
            </a:r>
          </a:p>
          <a:p>
            <a:r>
              <a:rPr lang="en-US" dirty="0"/>
              <a:t>The topic of interest is policy documents enacting family presence restrictions in SCH in SK during the 2020/21 COVID-19 pandemic.</a:t>
            </a:r>
          </a:p>
          <a:p>
            <a:r>
              <a:rPr lang="en-US" dirty="0"/>
              <a:t>The study period is between March 17, 2020 and July 11, 2021. </a:t>
            </a:r>
          </a:p>
          <a:p>
            <a:pPr marL="0" indent="0">
              <a:buNone/>
            </a:pPr>
            <a:endParaRPr lang="en-US" dirty="0"/>
          </a:p>
          <a:p>
            <a:pPr marL="0" indent="0">
              <a:buNone/>
            </a:pPr>
            <a:r>
              <a:rPr lang="en-US" dirty="0"/>
              <a:t>Population</a:t>
            </a:r>
          </a:p>
          <a:p>
            <a:r>
              <a:rPr lang="en-US" dirty="0"/>
              <a:t>There is no physical study population.</a:t>
            </a:r>
          </a:p>
          <a:p>
            <a:r>
              <a:rPr lang="en-US" dirty="0"/>
              <a:t>The topic of interest is policy documents enacting family presence restrictions in SCH in SK during the 2020/21 COVID-19 pandemic. There are  three levels of documents: Public health order, SHA policy, and individual SCH communications about policy to the community.</a:t>
            </a:r>
          </a:p>
          <a:p>
            <a:r>
              <a:rPr lang="en-US" dirty="0"/>
              <a:t>The population of interest is SCH in SK.</a:t>
            </a:r>
          </a:p>
          <a:p>
            <a:endParaRPr lang="en-US" dirty="0"/>
          </a:p>
        </p:txBody>
      </p:sp>
    </p:spTree>
    <p:extLst>
      <p:ext uri="{BB962C8B-B14F-4D97-AF65-F5344CB8AC3E}">
        <p14:creationId xmlns:p14="http://schemas.microsoft.com/office/powerpoint/2010/main" val="201300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214EF6-C840-43FB-AB88-D11A3659A763}"/>
              </a:ext>
            </a:extLst>
          </p:cNvPr>
          <p:cNvSpPr>
            <a:spLocks noGrp="1"/>
          </p:cNvSpPr>
          <p:nvPr>
            <p:ph idx="1"/>
          </p:nvPr>
        </p:nvSpPr>
        <p:spPr/>
        <p:txBody>
          <a:bodyPr>
            <a:normAutofit lnSpcReduction="10000"/>
          </a:bodyPr>
          <a:lstStyle/>
          <a:p>
            <a:pPr marL="0" indent="0">
              <a:buNone/>
            </a:pPr>
            <a:r>
              <a:rPr lang="en-CA" dirty="0"/>
              <a:t>Sampling Strategy:</a:t>
            </a:r>
          </a:p>
          <a:p>
            <a:r>
              <a:rPr lang="en-CA" dirty="0"/>
              <a:t>All public health order and Saskatchewan Health Authority [SHA] policy documents about family presence restrictions will be included.</a:t>
            </a:r>
          </a:p>
          <a:p>
            <a:pPr lvl="1"/>
            <a:r>
              <a:rPr lang="en-CA" dirty="0"/>
              <a:t>Two public health orders.</a:t>
            </a:r>
          </a:p>
          <a:p>
            <a:pPr lvl="1"/>
            <a:r>
              <a:rPr lang="en-CA" dirty="0"/>
              <a:t>Six SHA policy documents, one work standard, one other (Level 90 document).</a:t>
            </a:r>
          </a:p>
          <a:p>
            <a:r>
              <a:rPr lang="en-CA" dirty="0"/>
              <a:t>159 SCH will be vetted for inclusion and exclusion criteria.</a:t>
            </a:r>
          </a:p>
          <a:p>
            <a:pPr lvl="1"/>
            <a:r>
              <a:rPr lang="en-CA" dirty="0"/>
              <a:t>Simple random sampling of the eligible homes for a </a:t>
            </a:r>
            <a:r>
              <a:rPr lang="en-CA" i="1" dirty="0"/>
              <a:t>n</a:t>
            </a:r>
            <a:r>
              <a:rPr lang="en-CA" dirty="0"/>
              <a:t> =30 sample.</a:t>
            </a:r>
          </a:p>
          <a:p>
            <a:pPr lvl="1"/>
            <a:r>
              <a:rPr lang="en-CA" dirty="0"/>
              <a:t>Data collection will continue until data saturation.</a:t>
            </a:r>
          </a:p>
          <a:p>
            <a:pPr lvl="1"/>
            <a:endParaRPr lang="en-CA" dirty="0"/>
          </a:p>
        </p:txBody>
      </p:sp>
    </p:spTree>
    <p:extLst>
      <p:ext uri="{BB962C8B-B14F-4D97-AF65-F5344CB8AC3E}">
        <p14:creationId xmlns:p14="http://schemas.microsoft.com/office/powerpoint/2010/main" val="1998025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45527"/>
            <a:ext cx="9448800" cy="2204357"/>
          </a:xfrm>
        </p:spPr>
        <p:txBody>
          <a:bodyPr>
            <a:normAutofit fontScale="90000"/>
          </a:bodyPr>
          <a:lstStyle/>
          <a:p>
            <a:r>
              <a:rPr lang="en-US" dirty="0"/>
              <a:t>A Critical Discourse Analysis of Family Presence Restrictions in Long-Term Special Care Homes During the 2020/21 COVID-19 Pandemic</a:t>
            </a:r>
          </a:p>
        </p:txBody>
      </p:sp>
      <p:sp>
        <p:nvSpPr>
          <p:cNvPr id="3" name="Subtitle 2"/>
          <p:cNvSpPr>
            <a:spLocks noGrp="1"/>
          </p:cNvSpPr>
          <p:nvPr>
            <p:ph type="subTitle" idx="1"/>
          </p:nvPr>
        </p:nvSpPr>
        <p:spPr>
          <a:xfrm>
            <a:off x="1575070" y="4904733"/>
            <a:ext cx="9144000" cy="2293734"/>
          </a:xfrm>
        </p:spPr>
        <p:txBody>
          <a:bodyPr>
            <a:normAutofit/>
          </a:bodyPr>
          <a:lstStyle/>
          <a:p>
            <a:r>
              <a:rPr lang="en-US" dirty="0"/>
              <a:t>By: Shawn Emard</a:t>
            </a:r>
          </a:p>
          <a:p>
            <a:r>
              <a:rPr lang="en-US" dirty="0"/>
              <a:t>College of Nursing, University of Saskatchewan</a:t>
            </a:r>
          </a:p>
          <a:p>
            <a:r>
              <a:rPr lang="en-US" dirty="0"/>
              <a:t>Nov 24, 2021</a:t>
            </a:r>
          </a:p>
          <a:p>
            <a:endParaRPr lang="en-US" dirty="0"/>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1A14AF-AC9A-4CDC-AC92-91DFFD04731A}"/>
              </a:ext>
            </a:extLst>
          </p:cNvPr>
          <p:cNvSpPr>
            <a:spLocks noGrp="1"/>
          </p:cNvSpPr>
          <p:nvPr>
            <p:ph idx="1"/>
          </p:nvPr>
        </p:nvSpPr>
        <p:spPr/>
        <p:txBody>
          <a:bodyPr>
            <a:normAutofit/>
          </a:bodyPr>
          <a:lstStyle/>
          <a:p>
            <a:r>
              <a:rPr lang="en-CA" dirty="0"/>
              <a:t>Inclusion criteria:</a:t>
            </a:r>
          </a:p>
          <a:p>
            <a:pPr lvl="1"/>
            <a:r>
              <a:rPr lang="en-US" dirty="0"/>
              <a:t>LTC homes designated as SCH.</a:t>
            </a:r>
          </a:p>
          <a:p>
            <a:pPr lvl="1"/>
            <a:r>
              <a:rPr lang="en-US" dirty="0"/>
              <a:t>Located in the Province of Saskatchewan in Canada.</a:t>
            </a:r>
          </a:p>
          <a:p>
            <a:pPr lvl="1"/>
            <a:r>
              <a:rPr lang="en-US" dirty="0"/>
              <a:t>Communicate with the community via web site or social media in English.</a:t>
            </a:r>
            <a:endParaRPr lang="en-CA" dirty="0"/>
          </a:p>
          <a:p>
            <a:r>
              <a:rPr lang="en-CA" dirty="0"/>
              <a:t>Exclusion criteria:</a:t>
            </a:r>
          </a:p>
          <a:p>
            <a:pPr lvl="1"/>
            <a:r>
              <a:rPr lang="en-US" dirty="0"/>
              <a:t>No data: SCH that did not periodically communicate via web site or social media about pandemic family presence restrictions.</a:t>
            </a:r>
          </a:p>
          <a:p>
            <a:pPr lvl="1"/>
            <a:r>
              <a:rPr lang="en-US" dirty="0"/>
              <a:t>Feasibility: SCH that have high (weekly or more frequently) numbers of communications.</a:t>
            </a:r>
          </a:p>
        </p:txBody>
      </p:sp>
    </p:spTree>
    <p:extLst>
      <p:ext uri="{BB962C8B-B14F-4D97-AF65-F5344CB8AC3E}">
        <p14:creationId xmlns:p14="http://schemas.microsoft.com/office/powerpoint/2010/main" val="1180579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784B-8F4F-481E-901A-5F0C9D61E6BA}"/>
              </a:ext>
            </a:extLst>
          </p:cNvPr>
          <p:cNvSpPr>
            <a:spLocks noGrp="1"/>
          </p:cNvSpPr>
          <p:nvPr>
            <p:ph type="title"/>
          </p:nvPr>
        </p:nvSpPr>
        <p:spPr>
          <a:xfrm>
            <a:off x="3542179" y="251337"/>
            <a:ext cx="6159540" cy="1325563"/>
          </a:xfrm>
        </p:spPr>
        <p:txBody>
          <a:bodyPr>
            <a:normAutofit fontScale="90000"/>
          </a:bodyPr>
          <a:lstStyle/>
          <a:p>
            <a:r>
              <a:rPr lang="en-CA" dirty="0"/>
              <a:t>Data Collection and Analysis Procedures</a:t>
            </a:r>
          </a:p>
        </p:txBody>
      </p:sp>
      <p:sp>
        <p:nvSpPr>
          <p:cNvPr id="3" name="Content Placeholder 2">
            <a:extLst>
              <a:ext uri="{FF2B5EF4-FFF2-40B4-BE49-F238E27FC236}">
                <a16:creationId xmlns:a16="http://schemas.microsoft.com/office/drawing/2014/main" id="{831FBE01-CA40-4337-B034-C279462D57CB}"/>
              </a:ext>
            </a:extLst>
          </p:cNvPr>
          <p:cNvSpPr>
            <a:spLocks noGrp="1"/>
          </p:cNvSpPr>
          <p:nvPr>
            <p:ph idx="1"/>
          </p:nvPr>
        </p:nvSpPr>
        <p:spPr>
          <a:xfrm>
            <a:off x="1562100" y="1825625"/>
            <a:ext cx="9841006" cy="4711362"/>
          </a:xfrm>
        </p:spPr>
        <p:txBody>
          <a:bodyPr>
            <a:normAutofit fontScale="92500" lnSpcReduction="10000"/>
          </a:bodyPr>
          <a:lstStyle/>
          <a:p>
            <a:r>
              <a:rPr lang="en-US" dirty="0"/>
              <a:t>Policy documents and online communications entered into and organized and analyzed with NVivo 12 software.</a:t>
            </a:r>
          </a:p>
          <a:p>
            <a:pPr lvl="1"/>
            <a:r>
              <a:rPr lang="en-US" dirty="0"/>
              <a:t>Aided with </a:t>
            </a:r>
            <a:r>
              <a:rPr lang="en-US" dirty="0" err="1"/>
              <a:t>EdwardIO</a:t>
            </a:r>
            <a:r>
              <a:rPr lang="en-US" dirty="0"/>
              <a:t> (n.d.) online English Syntax Highlighter software tool.</a:t>
            </a:r>
          </a:p>
          <a:p>
            <a:r>
              <a:rPr lang="en-US" dirty="0"/>
              <a:t>After sampling, deidentifying the homes.</a:t>
            </a:r>
          </a:p>
          <a:p>
            <a:r>
              <a:rPr lang="en-US" dirty="0"/>
              <a:t>Analysis according to Fairclough’s Three-Dimensional Model of Critical Discourse Analysis.</a:t>
            </a:r>
          </a:p>
          <a:p>
            <a:r>
              <a:rPr lang="en-US" dirty="0"/>
              <a:t>Analysis committee/response community consisting of discourse analysis experts, supervisors, and resident-family partners to meet (proposed) semi-monthly for 1-1.5 hours to discuss interpretation of data.</a:t>
            </a:r>
          </a:p>
          <a:p>
            <a:r>
              <a:rPr lang="en-US" dirty="0"/>
              <a:t>Data will be password-protected and stored in an external hard drive in locked locations for 5 years as per university policy.</a:t>
            </a:r>
          </a:p>
          <a:p>
            <a:endParaRPr lang="en-US" dirty="0"/>
          </a:p>
          <a:p>
            <a:endParaRPr lang="en-CA" dirty="0"/>
          </a:p>
        </p:txBody>
      </p:sp>
    </p:spTree>
    <p:extLst>
      <p:ext uri="{BB962C8B-B14F-4D97-AF65-F5344CB8AC3E}">
        <p14:creationId xmlns:p14="http://schemas.microsoft.com/office/powerpoint/2010/main" val="408092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8F6D8-65BA-4090-9BC4-D6631EA42089}"/>
              </a:ext>
            </a:extLst>
          </p:cNvPr>
          <p:cNvSpPr>
            <a:spLocks noGrp="1"/>
          </p:cNvSpPr>
          <p:nvPr>
            <p:ph type="title"/>
          </p:nvPr>
        </p:nvSpPr>
        <p:spPr>
          <a:xfrm>
            <a:off x="2934730" y="365125"/>
            <a:ext cx="8419070" cy="1325563"/>
          </a:xfrm>
        </p:spPr>
        <p:txBody>
          <a:bodyPr/>
          <a:lstStyle/>
          <a:p>
            <a:r>
              <a:rPr lang="en-CA" dirty="0"/>
              <a:t>Knowledge Translation</a:t>
            </a:r>
          </a:p>
        </p:txBody>
      </p:sp>
      <p:sp>
        <p:nvSpPr>
          <p:cNvPr id="3" name="Content Placeholder 2">
            <a:extLst>
              <a:ext uri="{FF2B5EF4-FFF2-40B4-BE49-F238E27FC236}">
                <a16:creationId xmlns:a16="http://schemas.microsoft.com/office/drawing/2014/main" id="{11D8972F-D42F-4593-86CA-988515E8095B}"/>
              </a:ext>
            </a:extLst>
          </p:cNvPr>
          <p:cNvSpPr>
            <a:spLocks noGrp="1"/>
          </p:cNvSpPr>
          <p:nvPr>
            <p:ph idx="1"/>
          </p:nvPr>
        </p:nvSpPr>
        <p:spPr/>
        <p:txBody>
          <a:bodyPr>
            <a:normAutofit/>
          </a:bodyPr>
          <a:lstStyle/>
          <a:p>
            <a:r>
              <a:rPr lang="en-CA" dirty="0"/>
              <a:t>Done with a patient-oriented team to determine the conclusions, recommendations, and most appropriate KT products to present to the chosen communities.</a:t>
            </a:r>
          </a:p>
          <a:p>
            <a:r>
              <a:rPr lang="en-CA" dirty="0"/>
              <a:t>Integrated approach: KT products as analysis is presented.</a:t>
            </a:r>
          </a:p>
          <a:p>
            <a:r>
              <a:rPr lang="en-CA" dirty="0"/>
              <a:t>Thesis paper, academic journal articles, journal articles about patient-oriented approaches in critical discourse analysis, conference presentation materials and abstracts are aims of this project.</a:t>
            </a:r>
          </a:p>
          <a:p>
            <a:r>
              <a:rPr lang="en-CA" dirty="0"/>
              <a:t>Optional KT products: short films, art films, handout educational material, other products to be determined.</a:t>
            </a:r>
          </a:p>
        </p:txBody>
      </p:sp>
    </p:spTree>
    <p:extLst>
      <p:ext uri="{BB962C8B-B14F-4D97-AF65-F5344CB8AC3E}">
        <p14:creationId xmlns:p14="http://schemas.microsoft.com/office/powerpoint/2010/main" val="2211438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C421-7163-47A2-8A34-74B69E21D0BC}"/>
              </a:ext>
            </a:extLst>
          </p:cNvPr>
          <p:cNvSpPr>
            <a:spLocks noGrp="1"/>
          </p:cNvSpPr>
          <p:nvPr>
            <p:ph type="title"/>
          </p:nvPr>
        </p:nvSpPr>
        <p:spPr/>
        <p:txBody>
          <a:bodyPr/>
          <a:lstStyle/>
          <a:p>
            <a:r>
              <a:rPr lang="en-CA" dirty="0"/>
              <a:t>Validity, Rigour, and Quality</a:t>
            </a:r>
          </a:p>
        </p:txBody>
      </p:sp>
      <p:sp>
        <p:nvSpPr>
          <p:cNvPr id="3" name="Content Placeholder 2">
            <a:extLst>
              <a:ext uri="{FF2B5EF4-FFF2-40B4-BE49-F238E27FC236}">
                <a16:creationId xmlns:a16="http://schemas.microsoft.com/office/drawing/2014/main" id="{44F943AA-FADD-46D1-BD91-4EBB3A0A59F3}"/>
              </a:ext>
            </a:extLst>
          </p:cNvPr>
          <p:cNvSpPr>
            <a:spLocks noGrp="1"/>
          </p:cNvSpPr>
          <p:nvPr>
            <p:ph idx="1"/>
          </p:nvPr>
        </p:nvSpPr>
        <p:spPr/>
        <p:txBody>
          <a:bodyPr/>
          <a:lstStyle/>
          <a:p>
            <a:r>
              <a:rPr lang="en-CA" dirty="0"/>
              <a:t>Systemic approach.</a:t>
            </a:r>
          </a:p>
          <a:p>
            <a:r>
              <a:rPr lang="en-CA" dirty="0"/>
              <a:t>Explicit statement of and adherence to assumptions made.</a:t>
            </a:r>
          </a:p>
          <a:p>
            <a:r>
              <a:rPr lang="en-CA" dirty="0"/>
              <a:t>Reflective process including utilizing an analysis committee.</a:t>
            </a:r>
          </a:p>
          <a:p>
            <a:r>
              <a:rPr lang="en-CA" dirty="0"/>
              <a:t>Transparent journaling of process and critical thinking.</a:t>
            </a:r>
          </a:p>
        </p:txBody>
      </p:sp>
    </p:spTree>
    <p:extLst>
      <p:ext uri="{BB962C8B-B14F-4D97-AF65-F5344CB8AC3E}">
        <p14:creationId xmlns:p14="http://schemas.microsoft.com/office/powerpoint/2010/main" val="3762318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E40EC-B23D-4FA2-8E06-A6E914010B6B}"/>
              </a:ext>
            </a:extLst>
          </p:cNvPr>
          <p:cNvSpPr>
            <a:spLocks noGrp="1"/>
          </p:cNvSpPr>
          <p:nvPr>
            <p:ph type="title"/>
          </p:nvPr>
        </p:nvSpPr>
        <p:spPr>
          <a:xfrm>
            <a:off x="4682246" y="365125"/>
            <a:ext cx="5016925" cy="1284061"/>
          </a:xfrm>
        </p:spPr>
        <p:txBody>
          <a:bodyPr>
            <a:normAutofit/>
          </a:bodyPr>
          <a:lstStyle/>
          <a:p>
            <a:r>
              <a:rPr lang="en-CA" dirty="0"/>
              <a:t>Ethics</a:t>
            </a:r>
          </a:p>
        </p:txBody>
      </p:sp>
      <p:sp>
        <p:nvSpPr>
          <p:cNvPr id="3" name="Content Placeholder 2">
            <a:extLst>
              <a:ext uri="{FF2B5EF4-FFF2-40B4-BE49-F238E27FC236}">
                <a16:creationId xmlns:a16="http://schemas.microsoft.com/office/drawing/2014/main" id="{986C225C-8024-46DE-B42D-085F40401C49}"/>
              </a:ext>
            </a:extLst>
          </p:cNvPr>
          <p:cNvSpPr>
            <a:spLocks noGrp="1"/>
          </p:cNvSpPr>
          <p:nvPr>
            <p:ph idx="1"/>
          </p:nvPr>
        </p:nvSpPr>
        <p:spPr>
          <a:xfrm>
            <a:off x="1387930" y="1874611"/>
            <a:ext cx="10337906" cy="4618264"/>
          </a:xfrm>
        </p:spPr>
        <p:txBody>
          <a:bodyPr>
            <a:normAutofit fontScale="92500" lnSpcReduction="20000"/>
          </a:bodyPr>
          <a:lstStyle/>
          <a:p>
            <a:pPr>
              <a:lnSpc>
                <a:spcPct val="150000"/>
              </a:lnSpc>
            </a:pPr>
            <a:r>
              <a:rPr lang="en-CA" dirty="0"/>
              <a:t>This research does not involve human or animal subjects.</a:t>
            </a:r>
          </a:p>
          <a:p>
            <a:pPr>
              <a:lnSpc>
                <a:spcPct val="100000"/>
              </a:lnSpc>
              <a:spcBef>
                <a:spcPts val="0"/>
              </a:spcBef>
            </a:pPr>
            <a:r>
              <a:rPr lang="en-US" dirty="0"/>
              <a:t>The research subjects are publicly available documents directed to the public with no reasonable expectation of privacy.</a:t>
            </a:r>
          </a:p>
          <a:p>
            <a:pPr>
              <a:lnSpc>
                <a:spcPct val="100000"/>
              </a:lnSpc>
              <a:spcBef>
                <a:spcPts val="0"/>
              </a:spcBef>
            </a:pPr>
            <a:r>
              <a:rPr lang="en-US" dirty="0"/>
              <a:t>No consent will be required or sought.</a:t>
            </a:r>
          </a:p>
          <a:p>
            <a:pPr>
              <a:lnSpc>
                <a:spcPct val="100000"/>
              </a:lnSpc>
              <a:spcBef>
                <a:spcPts val="0"/>
              </a:spcBef>
            </a:pPr>
            <a:r>
              <a:rPr lang="en-US" dirty="0"/>
              <a:t>No physical locations will be entered.</a:t>
            </a:r>
          </a:p>
          <a:p>
            <a:pPr>
              <a:lnSpc>
                <a:spcPct val="100000"/>
              </a:lnSpc>
              <a:spcBef>
                <a:spcPts val="0"/>
              </a:spcBef>
            </a:pPr>
            <a:r>
              <a:rPr lang="en-US" dirty="0"/>
              <a:t>Transcultural nursing theory (</a:t>
            </a:r>
            <a:r>
              <a:rPr lang="en-US" dirty="0" err="1"/>
              <a:t>Forunda</a:t>
            </a:r>
            <a:r>
              <a:rPr lang="en-US" dirty="0"/>
              <a:t> et al. (2016) will be applied as necessary.</a:t>
            </a:r>
          </a:p>
          <a:p>
            <a:pPr>
              <a:lnSpc>
                <a:spcPct val="100000"/>
              </a:lnSpc>
              <a:spcBef>
                <a:spcPts val="0"/>
              </a:spcBef>
            </a:pPr>
            <a:r>
              <a:rPr lang="en-US" dirty="0"/>
              <a:t>Internal processes will be used in the patient-oriented community supporting the research. Resident-family partners will be invited to participate in deciding the appropriate recommendations from the study and knowledge translation plan.</a:t>
            </a:r>
          </a:p>
          <a:p>
            <a:pPr>
              <a:lnSpc>
                <a:spcPct val="100000"/>
              </a:lnSpc>
              <a:spcBef>
                <a:spcPts val="0"/>
              </a:spcBef>
            </a:pPr>
            <a:r>
              <a:rPr lang="en-US" dirty="0"/>
              <a:t>Upon approval of the research proposal, a research ethics exemption will be sought.</a:t>
            </a:r>
            <a:endParaRPr lang="en-CA" dirty="0"/>
          </a:p>
        </p:txBody>
      </p:sp>
    </p:spTree>
    <p:extLst>
      <p:ext uri="{BB962C8B-B14F-4D97-AF65-F5344CB8AC3E}">
        <p14:creationId xmlns:p14="http://schemas.microsoft.com/office/powerpoint/2010/main" val="1258258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9B09B-E05B-41A2-AA4B-1952A9D93C4F}"/>
              </a:ext>
            </a:extLst>
          </p:cNvPr>
          <p:cNvSpPr>
            <a:spLocks noGrp="1"/>
          </p:cNvSpPr>
          <p:nvPr>
            <p:ph type="title"/>
          </p:nvPr>
        </p:nvSpPr>
        <p:spPr>
          <a:xfrm>
            <a:off x="4695568" y="365125"/>
            <a:ext cx="6658232" cy="1325563"/>
          </a:xfrm>
        </p:spPr>
        <p:txBody>
          <a:bodyPr/>
          <a:lstStyle/>
          <a:p>
            <a:r>
              <a:rPr lang="en-CA" dirty="0"/>
              <a:t>Funding</a:t>
            </a:r>
          </a:p>
        </p:txBody>
      </p:sp>
      <p:sp>
        <p:nvSpPr>
          <p:cNvPr id="3" name="Content Placeholder 2">
            <a:extLst>
              <a:ext uri="{FF2B5EF4-FFF2-40B4-BE49-F238E27FC236}">
                <a16:creationId xmlns:a16="http://schemas.microsoft.com/office/drawing/2014/main" id="{01FB7B51-B401-47B4-91C7-1181D199B8E0}"/>
              </a:ext>
            </a:extLst>
          </p:cNvPr>
          <p:cNvSpPr>
            <a:spLocks noGrp="1"/>
          </p:cNvSpPr>
          <p:nvPr>
            <p:ph idx="1"/>
          </p:nvPr>
        </p:nvSpPr>
        <p:spPr>
          <a:xfrm>
            <a:off x="1562100" y="1788554"/>
            <a:ext cx="9791700" cy="4351338"/>
          </a:xfrm>
        </p:spPr>
        <p:txBody>
          <a:bodyPr>
            <a:normAutofit/>
          </a:bodyPr>
          <a:lstStyle/>
          <a:p>
            <a:r>
              <a:rPr lang="en-CA" dirty="0"/>
              <a:t>This research study has been supported through: </a:t>
            </a:r>
          </a:p>
          <a:p>
            <a:pPr lvl="1" hangingPunct="0">
              <a:lnSpc>
                <a:spcPct val="100000"/>
              </a:lnSpc>
              <a:tabLst>
                <a:tab pos="-914400" algn="l"/>
              </a:tabLst>
            </a:pPr>
            <a:r>
              <a:rPr lang="en-US" b="1" kern="1400" dirty="0">
                <a:solidFill>
                  <a:srgbClr val="000000"/>
                </a:solidFill>
                <a:effectLst/>
                <a:latin typeface="Times New Roman" panose="02020603050405020304" pitchFamily="18" charset="0"/>
                <a:ea typeface="Times New Roman" panose="02020603050405020304" pitchFamily="18" charset="0"/>
              </a:rPr>
              <a:t>The University of Saskatchewan College of Nursing Research Fellowship.</a:t>
            </a:r>
          </a:p>
          <a:p>
            <a:pPr lvl="1" hangingPunct="0">
              <a:lnSpc>
                <a:spcPct val="100000"/>
              </a:lnSpc>
              <a:tabLst>
                <a:tab pos="-914400" algn="l"/>
              </a:tabLst>
            </a:pPr>
            <a:r>
              <a:rPr lang="en-US" b="1" kern="1400" dirty="0">
                <a:solidFill>
                  <a:srgbClr val="000000"/>
                </a:solidFill>
                <a:effectLst/>
                <a:latin typeface="Times New Roman" panose="02020603050405020304" pitchFamily="18" charset="0"/>
                <a:ea typeface="Times New Roman" panose="02020603050405020304" pitchFamily="18" charset="0"/>
              </a:rPr>
              <a:t>The Saskatchewan Center for Patient-Oriented Research Masters Funding Award.</a:t>
            </a:r>
            <a:endParaRPr lang="en-US" b="1" kern="1400" dirty="0">
              <a:solidFill>
                <a:srgbClr val="000000"/>
              </a:solidFill>
              <a:latin typeface="Times New Roman" panose="02020603050405020304" pitchFamily="18" charset="0"/>
              <a:ea typeface="Times New Roman" panose="02020603050405020304" pitchFamily="18" charset="0"/>
            </a:endParaRPr>
          </a:p>
          <a:p>
            <a:pPr lvl="1" hangingPunct="0">
              <a:lnSpc>
                <a:spcPct val="100000"/>
              </a:lnSpc>
              <a:tabLst>
                <a:tab pos="-914400" algn="l"/>
              </a:tabLst>
            </a:pPr>
            <a:r>
              <a:rPr lang="en-US" b="1" kern="1400" dirty="0">
                <a:solidFill>
                  <a:srgbClr val="000000"/>
                </a:solidFill>
                <a:effectLst/>
                <a:latin typeface="Times New Roman" panose="02020603050405020304" pitchFamily="18" charset="0"/>
                <a:ea typeface="Times New Roman" panose="02020603050405020304" pitchFamily="18" charset="0"/>
              </a:rPr>
              <a:t>The University of Saskatchewan Devolved Graduate Scholarship.</a:t>
            </a:r>
            <a:endParaRPr lang="en-CA" kern="1400" dirty="0">
              <a:latin typeface="Times New Roman" panose="02020603050405020304" pitchFamily="18" charset="0"/>
              <a:ea typeface="Times New Roman" panose="02020603050405020304" pitchFamily="18" charset="0"/>
            </a:endParaRPr>
          </a:p>
          <a:p>
            <a:pPr lvl="1" hangingPunct="0">
              <a:lnSpc>
                <a:spcPct val="100000"/>
              </a:lnSpc>
              <a:tabLst>
                <a:tab pos="-914400" algn="l"/>
              </a:tabLst>
            </a:pPr>
            <a:r>
              <a:rPr lang="en-US" b="1" kern="1400" dirty="0">
                <a:solidFill>
                  <a:srgbClr val="000000"/>
                </a:solidFill>
                <a:effectLst/>
                <a:latin typeface="Times New Roman" panose="02020603050405020304" pitchFamily="18" charset="0"/>
                <a:ea typeface="Times New Roman" panose="02020603050405020304" pitchFamily="18" charset="0"/>
              </a:rPr>
              <a:t>The Judy </a:t>
            </a:r>
            <a:r>
              <a:rPr lang="en-US" b="1" kern="1400" dirty="0" err="1">
                <a:solidFill>
                  <a:srgbClr val="000000"/>
                </a:solidFill>
                <a:effectLst/>
                <a:latin typeface="Times New Roman" panose="02020603050405020304" pitchFamily="18" charset="0"/>
                <a:ea typeface="Times New Roman" panose="02020603050405020304" pitchFamily="18" charset="0"/>
              </a:rPr>
              <a:t>Gajadharsingh</a:t>
            </a:r>
            <a:r>
              <a:rPr lang="en-US" b="1" kern="1400" dirty="0">
                <a:solidFill>
                  <a:srgbClr val="000000"/>
                </a:solidFill>
                <a:effectLst/>
                <a:latin typeface="Times New Roman" panose="02020603050405020304" pitchFamily="18" charset="0"/>
                <a:ea typeface="Times New Roman" panose="02020603050405020304" pitchFamily="18" charset="0"/>
              </a:rPr>
              <a:t> Award for Graduate Student Excellence in Dementia/Alzheimer Research, University of Saskatchewan.</a:t>
            </a:r>
            <a:endParaRPr lang="en-CA" kern="1400" dirty="0">
              <a:effectLst/>
              <a:latin typeface="Times New Roman" panose="02020603050405020304" pitchFamily="18" charset="0"/>
              <a:ea typeface="Times New Roman" panose="02020603050405020304" pitchFamily="18" charset="0"/>
            </a:endParaRPr>
          </a:p>
          <a:p>
            <a:pPr marL="0" indent="0">
              <a:buNone/>
            </a:pPr>
            <a:endParaRPr lang="en-CA" dirty="0"/>
          </a:p>
        </p:txBody>
      </p:sp>
    </p:spTree>
    <p:extLst>
      <p:ext uri="{BB962C8B-B14F-4D97-AF65-F5344CB8AC3E}">
        <p14:creationId xmlns:p14="http://schemas.microsoft.com/office/powerpoint/2010/main" val="146535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4C4D4-1888-4A65-A5FA-5405ED1434E2}"/>
              </a:ext>
            </a:extLst>
          </p:cNvPr>
          <p:cNvSpPr>
            <a:spLocks noGrp="1"/>
          </p:cNvSpPr>
          <p:nvPr>
            <p:ph type="title"/>
          </p:nvPr>
        </p:nvSpPr>
        <p:spPr>
          <a:xfrm>
            <a:off x="3177702" y="365125"/>
            <a:ext cx="8176098" cy="1325563"/>
          </a:xfrm>
        </p:spPr>
        <p:txBody>
          <a:bodyPr/>
          <a:lstStyle/>
          <a:p>
            <a:r>
              <a:rPr lang="en-CA" dirty="0"/>
              <a:t>Proposed Timeline of Study</a:t>
            </a:r>
          </a:p>
        </p:txBody>
      </p:sp>
      <p:sp>
        <p:nvSpPr>
          <p:cNvPr id="3" name="Content Placeholder 2">
            <a:extLst>
              <a:ext uri="{FF2B5EF4-FFF2-40B4-BE49-F238E27FC236}">
                <a16:creationId xmlns:a16="http://schemas.microsoft.com/office/drawing/2014/main" id="{25BB55F5-2CD7-43FF-915C-4E120D3EBA85}"/>
              </a:ext>
            </a:extLst>
          </p:cNvPr>
          <p:cNvSpPr>
            <a:spLocks noGrp="1"/>
          </p:cNvSpPr>
          <p:nvPr>
            <p:ph idx="1"/>
          </p:nvPr>
        </p:nvSpPr>
        <p:spPr/>
        <p:txBody>
          <a:bodyPr>
            <a:normAutofit fontScale="77500" lnSpcReduction="20000"/>
          </a:bodyPr>
          <a:lstStyle/>
          <a:p>
            <a:r>
              <a:rPr lang="en-US" dirty="0"/>
              <a:t>October 15, 2021: Proposal defense.</a:t>
            </a:r>
          </a:p>
          <a:p>
            <a:r>
              <a:rPr lang="en-US" dirty="0"/>
              <a:t>October 15-18, 2021: Completion and submission of ethics exemption application.</a:t>
            </a:r>
          </a:p>
          <a:p>
            <a:r>
              <a:rPr lang="en-US" dirty="0"/>
              <a:t>October – December, 2021: Data sampling process, followed by data collection period. A COVID-19 family presence policy timeline will be constructed at this time to facilitate data discussion.</a:t>
            </a:r>
          </a:p>
          <a:p>
            <a:r>
              <a:rPr lang="en-US" dirty="0"/>
              <a:t>January – March, 2022: Data analysis period. Integrated Knowledge Translation Period. </a:t>
            </a:r>
          </a:p>
          <a:p>
            <a:r>
              <a:rPr lang="en-US" dirty="0"/>
              <a:t>March – April 2022: Patient-Oriented development of recommendations and conclusions from the study. Development of a final manuscript product(s).</a:t>
            </a:r>
          </a:p>
          <a:p>
            <a:r>
              <a:rPr lang="en-CA" dirty="0"/>
              <a:t>End of April, 2022: Thesis defense.</a:t>
            </a:r>
          </a:p>
          <a:p>
            <a:r>
              <a:rPr lang="en-CA" dirty="0"/>
              <a:t>May, 2022: </a:t>
            </a:r>
            <a:r>
              <a:rPr lang="en-US" dirty="0"/>
              <a:t>Patient-Oriented preparation of supplemental research on patient-oriented discourse analysis and preparation of subsequent KT materials.</a:t>
            </a:r>
            <a:endParaRPr lang="en-CA" dirty="0"/>
          </a:p>
        </p:txBody>
      </p:sp>
    </p:spTree>
    <p:extLst>
      <p:ext uri="{BB962C8B-B14F-4D97-AF65-F5344CB8AC3E}">
        <p14:creationId xmlns:p14="http://schemas.microsoft.com/office/powerpoint/2010/main" val="4059110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634B1-6CF7-4EA6-B54E-2D201180F826}"/>
              </a:ext>
            </a:extLst>
          </p:cNvPr>
          <p:cNvSpPr>
            <a:spLocks noGrp="1"/>
          </p:cNvSpPr>
          <p:nvPr>
            <p:ph type="title"/>
          </p:nvPr>
        </p:nvSpPr>
        <p:spPr>
          <a:xfrm>
            <a:off x="4733317" y="122237"/>
            <a:ext cx="3171825" cy="558800"/>
          </a:xfrm>
        </p:spPr>
        <p:txBody>
          <a:bodyPr>
            <a:normAutofit fontScale="90000"/>
          </a:bodyPr>
          <a:lstStyle/>
          <a:p>
            <a:r>
              <a:rPr lang="en-CA" dirty="0"/>
              <a:t>References </a:t>
            </a:r>
          </a:p>
        </p:txBody>
      </p:sp>
      <p:sp>
        <p:nvSpPr>
          <p:cNvPr id="3" name="Content Placeholder 2">
            <a:extLst>
              <a:ext uri="{FF2B5EF4-FFF2-40B4-BE49-F238E27FC236}">
                <a16:creationId xmlns:a16="http://schemas.microsoft.com/office/drawing/2014/main" id="{2C60314B-AEB9-4F5C-9CE4-EDC3CAE18305}"/>
              </a:ext>
            </a:extLst>
          </p:cNvPr>
          <p:cNvSpPr>
            <a:spLocks noGrp="1"/>
          </p:cNvSpPr>
          <p:nvPr>
            <p:ph idx="1"/>
          </p:nvPr>
        </p:nvSpPr>
        <p:spPr>
          <a:xfrm>
            <a:off x="479898" y="752272"/>
            <a:ext cx="10873902" cy="5424691"/>
          </a:xfrm>
        </p:spPr>
        <p:txBody>
          <a:bodyPr/>
          <a:lstStyle/>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CA" dirty="0"/>
          </a:p>
        </p:txBody>
      </p:sp>
      <p:sp>
        <p:nvSpPr>
          <p:cNvPr id="4" name="TextBox 3">
            <a:extLst>
              <a:ext uri="{FF2B5EF4-FFF2-40B4-BE49-F238E27FC236}">
                <a16:creationId xmlns:a16="http://schemas.microsoft.com/office/drawing/2014/main" id="{1A136A6D-4A06-41B6-AB3F-26AA3E146654}"/>
              </a:ext>
            </a:extLst>
          </p:cNvPr>
          <p:cNvSpPr txBox="1"/>
          <p:nvPr/>
        </p:nvSpPr>
        <p:spPr>
          <a:xfrm>
            <a:off x="1070043" y="2395871"/>
            <a:ext cx="10933889" cy="5424691"/>
          </a:xfrm>
          <a:prstGeom prst="rect">
            <a:avLst/>
          </a:prstGeom>
          <a:noFill/>
          <a:ln>
            <a:solidFill>
              <a:schemeClr val="bg2"/>
            </a:solidFill>
          </a:ln>
        </p:spPr>
        <p:txBody>
          <a:bodyPr wrap="square" rtlCol="0" anchor="ctr" anchorCtr="1">
            <a:spAutoFit/>
          </a:bodyPr>
          <a:lstStyle/>
          <a:p>
            <a:endParaRPr lang="en-CA" dirty="0"/>
          </a:p>
        </p:txBody>
      </p:sp>
      <p:sp>
        <p:nvSpPr>
          <p:cNvPr id="5" name="Rectangle 1">
            <a:extLst>
              <a:ext uri="{FF2B5EF4-FFF2-40B4-BE49-F238E27FC236}">
                <a16:creationId xmlns:a16="http://schemas.microsoft.com/office/drawing/2014/main" id="{473B8428-AF4F-4B05-94B5-5636A574421F}"/>
              </a:ext>
            </a:extLst>
          </p:cNvPr>
          <p:cNvSpPr>
            <a:spLocks noChangeArrowheads="1"/>
          </p:cNvSpPr>
          <p:nvPr/>
        </p:nvSpPr>
        <p:spPr bwMode="auto">
          <a:xfrm>
            <a:off x="64040" y="1653383"/>
            <a:ext cx="11926111"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Allan, A. (n.d.).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Grounded theory, discourse analysis and hermeneutics part two – Discourse analysis ERPM001 interpretive methodologies</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[PPT]. https://slidep</a:t>
            </a:r>
            <a:b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en-CA" altLang="en-US" sz="12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layer.com/slide/10319585/</a:t>
            </a:r>
            <a:endParaRPr kumimoji="0" lang="en-CA" altLang="en-US" sz="5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Bainter</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J., Fry, M., Miller, B., Miller, T., Nyberg, A., O'Dell, A., Shaffer, G., &amp; Vernon, L. (2020). Family presence in the NICU: Constraints and opportunities in the 	COVID-19 era.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Pediatric Nursing, 46</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(5), 256-259. https://www.proquest.com/openview/7ed125189e6e4829bf28a1b0f709c0d9/1?pq-origsite=gscholar&amp;cbl=47659 </a:t>
            </a:r>
            <a:endParaRPr kumimoji="0" lang="en-CA" altLang="en-US" sz="5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Barken</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R., &amp; Lowndes, R. (2018). Supporting family involvement in long-term residential care: Promising practices for relational care.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Qualitative Health Research, 	28</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(1), 60-72. https://doi.org/10.1177/1049732317730568 </a:t>
            </a:r>
            <a:endParaRPr kumimoji="0" lang="en-CA" altLang="en-US" sz="5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Berman, R., </a:t>
            </a:r>
            <a:r>
              <a:rPr kumimoji="0" lang="en-CA"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Ragnarsdóttir</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 &amp; </a:t>
            </a:r>
            <a:r>
              <a:rPr kumimoji="0" lang="en-CA"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Strömqvist</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 (2002). Discourse stance.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Written Language &amp; Literacy, 5</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(2), 253-287. https://doi.org/10.1075/wll.5.2.06ber</a:t>
            </a:r>
            <a:endParaRPr kumimoji="0" lang="en-CA" altLang="en-US" sz="5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Berwick, D., &amp; </a:t>
            </a:r>
            <a:r>
              <a:rPr kumimoji="0" lang="en-CA"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Kotagal</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M. (2004). Restricted visiting hours in ICUs: Time to change.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Journal of the American Medical Association, 292</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(6), 736-737. https://doi.org/1</a:t>
            </a:r>
            <a:b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0.1001/jama.292.6.736</a:t>
            </a:r>
            <a:endParaRPr kumimoji="0" lang="en-CA" altLang="en-US" sz="5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Bethell, J., </a:t>
            </a:r>
            <a:r>
              <a:rPr kumimoji="0" lang="en-CA"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Aelick</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K., </a:t>
            </a:r>
            <a:r>
              <a:rPr kumimoji="0" lang="en-CA"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Babineau</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J., </a:t>
            </a:r>
            <a:r>
              <a:rPr kumimoji="0" lang="en-CA"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Bretzlaff</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M., Edwards, C., Gibson, J., Colborne, D. H., </a:t>
            </a:r>
            <a:r>
              <a:rPr kumimoji="0" lang="en-CA"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Iaboni</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 Lender, D., Schon, D., &amp; </a:t>
            </a:r>
            <a:r>
              <a:rPr kumimoji="0" lang="en-CA"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McGilton</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K. S. (2021). Social 	connection in long-term care homes: A scoping review of published research on the mental health impacts and potential strategies during COVID-19.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Journal 	of Post-Acute and Long-Term Care Medicine, 22</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(2), 228-237. https://doi.org/10.1016/j.jamda.2020.11.025 </a:t>
            </a:r>
            <a:endParaRPr kumimoji="0" lang="en-CA" altLang="en-US" sz="5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Braedley</a:t>
            </a:r>
            <a:r>
              <a:rPr kumimoji="0" lang="en-CA"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 </a:t>
            </a:r>
            <a:r>
              <a:rPr kumimoji="0" lang="en-CA" altLang="en-US" sz="12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McWhinney</a:t>
            </a:r>
            <a:r>
              <a:rPr kumimoji="0" lang="en-CA"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 Barclay, A., &amp; Jensen, K. (2019). Saskatchewan long-term residential care policy and its consequences. </a:t>
            </a:r>
            <a:r>
              <a:rPr kumimoji="0" lang="en-CA" altLang="en-US" sz="1200" b="0" i="1"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Canadian Union of Public 	Employees</a:t>
            </a:r>
            <a:r>
              <a:rPr kumimoji="0" lang="en-CA"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https://cupe.ca/sites/cupe/files/report_crumbling_away_sk_long-term_residential_care_policy_and_its_consequences_cu</a:t>
            </a:r>
            <a:b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pe_local_5430_2019_11.pdf</a:t>
            </a:r>
            <a:endParaRPr kumimoji="0" lang="en-CA" altLang="en-US" sz="5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Cacciapaglia</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G., Cot, C., &amp; </a:t>
            </a:r>
            <a:r>
              <a:rPr kumimoji="0" lang="en-CA"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Sannino</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F. (2021). </a:t>
            </a:r>
            <a:r>
              <a:rPr kumimoji="0" lang="en-CA" altLang="en-US" sz="1200" b="0" i="1"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Multiwave</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pandemic dynamics explained: How to tame the next wave of infectious diseases. Scientific Reports, 11</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1-8. 	https://doi.org/10.1038/s41598-021-85875-2</a:t>
            </a:r>
            <a:endParaRPr kumimoji="0" lang="en-CA" altLang="en-US" sz="5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Canadian Institute for Health Information. (2020a). </a:t>
            </a:r>
            <a:r>
              <a:rPr kumimoji="0" lang="en-CA" altLang="en-US" sz="1200" b="0" i="1"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Dementia in long-term care</a:t>
            </a:r>
            <a:r>
              <a:rPr kumimoji="0" lang="en-CA"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https://www.cihi.ca/en/dementia-in-canada/dementia-care-across-the-health-	system/dementia-in-long-term-care</a:t>
            </a:r>
            <a:endParaRPr kumimoji="0" lang="en-CA" altLang="en-US" sz="5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Canadian Institute for Health Information. (2020b, June).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Pandemic experience in the long-term care sector: How does Canada compare with other countries? 	</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https://www.cihi.ca/sites/default/files/document/covid-19-rapid-response-long-term-care-snapshot-en.pdf</a:t>
            </a:r>
            <a:endParaRPr kumimoji="0" lang="en-CA" altLang="en-US" sz="5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5284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720285-D2A1-45E2-86A5-F6439DE3C443}"/>
              </a:ext>
            </a:extLst>
          </p:cNvPr>
          <p:cNvSpPr>
            <a:spLocks noGrp="1"/>
          </p:cNvSpPr>
          <p:nvPr>
            <p:ph idx="1"/>
          </p:nvPr>
        </p:nvSpPr>
        <p:spPr>
          <a:xfrm>
            <a:off x="901430" y="518809"/>
            <a:ext cx="10452370" cy="6089514"/>
          </a:xfrm>
        </p:spPr>
        <p:txBody>
          <a:bodyPr>
            <a:normAutofit fontScale="47500" lnSpcReduction="20000"/>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Clark, A., Jit, M., Warren-Gash, C., Guthrie, B., Wang, H., Mercer, S. W., Sanderson, C., McKee, M., </a:t>
            </a:r>
            <a:r>
              <a:rPr kumimoji="0" lang="en-CA" altLang="en-US" sz="28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Troeger</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C., Ong, K. I., Checchi, 	F., </a:t>
            </a:r>
            <a:r>
              <a:rPr kumimoji="0" lang="en-CA" altLang="en-US" sz="28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Perel</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 Joseph, S., Banerjee, A., Gibbs, H, CMMID </a:t>
            </a:r>
            <a:r>
              <a:rPr kumimoji="0" lang="en-CA" altLang="en-US" sz="28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nCov</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working group, &amp;  Eggo, R. M. (2020, June 15). Global, regional, 	and national estimates of the population at increased risk of severe COVID-19 due to underlying health conditions in 2020: A 	modelling study. </a:t>
            </a:r>
            <a:r>
              <a:rPr kumimoji="0" lang="en-CA" altLang="en-US" sz="2800" b="0" i="1"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Lancet Global Health, 8</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 E1003-E1017. </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https://doi.org/10.1016/S2214-109X(20)30264-3</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Comas-Herrera, A.,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Zalakaín</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J., Lemmon, E., Henderson, D., Litwin, C., Hsu, A. T., Schmidt, A. E.,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Arling</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G., &amp; Fernández, J. (2020, 	October 14). Mortality associated with COVID-19 in care homes: International evidence.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International Long Term Care Policy 	Network</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https://ltccovid.org/wp-content/uploads/2020/10/Mortality-associated-with-COVID-among-people-living-in-care-homes-	14-October-2020-3.pdf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Continuing Care Service Line. (2020, April 16).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Work standard: Visitor restrictions in continuing care pandemic (COVID-19) by public 	health order - updated April 16, 2020 role performing activity: Manager/administrator/charge nurse</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Saskatchewan Health 	Authority [Work Standard]. Copy in possession of author.</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Diamantis</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 Noel, C.,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Tarteret</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Vignier</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N., &amp;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Gallien</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 (2020). Severe Acute Respiratory Syndrome Coronavirus 2 (SARS-</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CoV</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2)-related deaths in French long-term care facilities: The “Confinement Disease” is probably more deleterious than the 	Coronavirus Disease-2019 (COVID-19) itself.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Journal of Post-Acute and Long-Term Care Medicine,</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21</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(7), 989-990. 	https://doi.org/10.1016/j.jamda.2020.04.023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EdwardIo</a:t>
            </a:r>
            <a:r>
              <a:rPr kumimoji="0" lang="en-US"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(n.d.). </a:t>
            </a:r>
            <a:r>
              <a:rPr kumimoji="0" lang="en-US"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English syntax highlighter</a:t>
            </a:r>
            <a:r>
              <a:rPr kumimoji="0" lang="en-US"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https://english.edward.io/</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Fairclough, N. (2001). Critical discourse analysis as a method in social scientific research. In R.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Wodak</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&amp; M. Meyer (Eds.).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Methods of critical discourse analysis</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(pp. 121-138). London: SAGE Publications</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Fairclough, N. (2003).  </a:t>
            </a:r>
            <a:r>
              <a:rPr kumimoji="0" lang="en-US"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Analyzing Discourse: Textual analysis for social research</a:t>
            </a:r>
            <a:r>
              <a:rPr kumimoji="0" lang="en-US"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London: Routledge</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Fleming, J., Farquhar, M., Cambridge City over 75’s Cohort,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Brayne</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 &amp; Barclay, S. (2016, April 5). Death and the oldest old: 	Attitudes and preferences for end-of-life care - qualitative research within a population-based cohort study.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Public Library of 	Science One, 11</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(4), 1-25. https://doi.org/10.1371/journal.pone.0150686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Foronda, C., Baptiste, D. L., </a:t>
            </a:r>
            <a:r>
              <a:rPr kumimoji="0" lang="en-CA" altLang="en-US" sz="28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Reinholdt</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M. M., &amp; </a:t>
            </a:r>
            <a:r>
              <a:rPr kumimoji="0" lang="en-CA" altLang="en-US" sz="28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Ousman</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K. (2016). Cultural humility: A concept analysis. </a:t>
            </a:r>
            <a:r>
              <a:rPr kumimoji="0" lang="en-CA" altLang="en-US" sz="2800" b="0" i="1"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Journal of Transcultural 	Nursing, 27</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 210-217. </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https://doi.org/ 10.1177/1043659615592677</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Government of Canada. (2020, April 8).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Infection prevention and control for COVID-19: Interim guidance for long term care homes</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kumimoji="0" lang="en-CA" altLang="en-US" sz="2800" b="0" i="0" u="none" strike="noStrike" cap="none" normalizeH="0" baseline="0" dirty="0" bmk="_Hlk82904928">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https://web.archive.org/web/20200411215559/https://www.canada.ca/en/public-health/services/diseases/2019-novel-	coronavirus-infection/prevent-control-covid-19-long-term-care-homes.html</a:t>
            </a:r>
            <a:r>
              <a:rPr kumimoji="0" lang="en-CA" altLang="en-US" sz="28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Government of Canada. (2021a).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Coronavirus disease 2019 (COVID-19): Epidemiology update</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https://health-	infobase.canada.ca/covid-19/epidemiological-summary-covid-19-cases.html#a7</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Government of Canada. (2021b).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Infection prevention and control for COVID-19: Interim guidance for long term care homes</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https://www.canada.ca/en/public-health/services/diseases/2019-novel-coronavirus-infection/health-professionals/infection-	prevention-control-covid-19-interim-guidance-home-care-settings.html </a:t>
            </a:r>
            <a:endParaRPr kumimoji="0" lang="en-CA" altLang="en-US" sz="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3175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2E0978-1763-47ED-AF94-26066AF9AA49}"/>
              </a:ext>
            </a:extLst>
          </p:cNvPr>
          <p:cNvSpPr>
            <a:spLocks noGrp="1"/>
          </p:cNvSpPr>
          <p:nvPr>
            <p:ph idx="1"/>
          </p:nvPr>
        </p:nvSpPr>
        <p:spPr>
          <a:xfrm>
            <a:off x="583660" y="434502"/>
            <a:ext cx="10770140" cy="6096000"/>
          </a:xfrm>
        </p:spPr>
        <p:txBody>
          <a:bodyPr>
            <a:normAutofit/>
          </a:bodyPr>
          <a:lstStyle/>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CA" dirty="0"/>
          </a:p>
        </p:txBody>
      </p:sp>
      <p:sp>
        <p:nvSpPr>
          <p:cNvPr id="2" name="TextBox 1">
            <a:extLst>
              <a:ext uri="{FF2B5EF4-FFF2-40B4-BE49-F238E27FC236}">
                <a16:creationId xmlns:a16="http://schemas.microsoft.com/office/drawing/2014/main" id="{49C3D438-92AE-499A-AB39-09C9DA0C3F3E}"/>
              </a:ext>
            </a:extLst>
          </p:cNvPr>
          <p:cNvSpPr txBox="1"/>
          <p:nvPr/>
        </p:nvSpPr>
        <p:spPr>
          <a:xfrm>
            <a:off x="259403" y="1143850"/>
            <a:ext cx="11517549" cy="4431983"/>
          </a:xfrm>
          <a:prstGeom prst="rect">
            <a:avLst/>
          </a:prstGeom>
          <a:noFill/>
          <a:ln>
            <a:solidFill>
              <a:schemeClr val="bg2"/>
            </a:solidFill>
          </a:ln>
        </p:spPr>
        <p:txBody>
          <a:bodyPr wrap="square" rtlCol="0" anchor="ctr" anchorCtr="1">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Government of Ontario. (2020, December 26).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COVID-19: Visiting long-term care homes</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.https://web.archive.org/web/20210402131918/</a:t>
            </a:r>
            <a:b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https://www.ontario.ca/page/covid-19-visiting-long-term-care-homes</a:t>
            </a:r>
            <a:endParaRPr kumimoji="0" lang="en-CA" altLang="en-US" sz="2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Times New Roman" panose="02020603050405020304" pitchFamily="18" charset="0"/>
              </a:rPr>
              <a:t>Government of Saskatchewan. (2016, May). </a:t>
            </a:r>
            <a:r>
              <a:rPr kumimoji="0" lang="en-CA" altLang="en-US" sz="1200" b="0" i="1"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Times New Roman" panose="02020603050405020304" pitchFamily="18" charset="0"/>
              </a:rPr>
              <a:t>Program guidelines for special care homes</a:t>
            </a:r>
            <a:r>
              <a:rPr kumimoji="0" lang="en-CA" altLang="en-US" sz="1200" b="0" i="0"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Times New Roman" panose="02020603050405020304" pitchFamily="18" charset="0"/>
              </a:rPr>
              <a:t>. </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https://pubsaskdev.blob.core.windows.net/pubsask-prod/98649/98649-	Program_Guidelines_2016.pdf</a:t>
            </a:r>
            <a:endParaRPr kumimoji="0" lang="en-CA" altLang="en-US" sz="2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Times New Roman" panose="02020603050405020304" pitchFamily="18" charset="0"/>
              </a:rPr>
              <a:t>Government of Saskatchewan. (2021a). </a:t>
            </a:r>
            <a:r>
              <a:rPr kumimoji="0" lang="en-CA" altLang="en-US" sz="1200" b="0" i="1"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Times New Roman" panose="02020603050405020304" pitchFamily="18" charset="0"/>
              </a:rPr>
              <a:t>Program guidelines for special care homes</a:t>
            </a:r>
            <a:r>
              <a:rPr kumimoji="0" lang="en-CA" altLang="en-US" sz="1200" b="0" i="0"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Times New Roman" panose="02020603050405020304" pitchFamily="18" charset="0"/>
              </a:rPr>
              <a:t>. </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https://www.ehealthsask.ca/services/resources/Resources/Program-	Guidelines-for-Special-Care-Homes.pdf</a:t>
            </a:r>
            <a:endParaRPr kumimoji="0" lang="en-CA" altLang="en-US" sz="2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Government of Saskatchewan. (2021b).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Public health orders archive</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https://publications.</a:t>
            </a:r>
            <a:r>
              <a:rPr kumimoji="0" lang="en-CA" altLang="en-US" sz="1200" b="0" i="0" strike="noStrike" cap="none" normalizeH="0" baseline="0" dirty="0">
                <a:ln>
                  <a:noFill/>
                </a:ln>
                <a:effectLst/>
                <a:latin typeface="Arial" panose="020B0604020202020204" pitchFamily="34" charset="0"/>
                <a:ea typeface="Calibri" panose="020F0502020204030204" pitchFamily="34" charset="0"/>
                <a:cs typeface="Times New Roman" panose="02020603050405020304" pitchFamily="18" charset="0"/>
              </a:rPr>
              <a:t>saskatchewan.ca/#/categories/5478 </a:t>
            </a:r>
            <a:endParaRPr kumimoji="0" lang="en-CA" altLang="en-US" sz="200" b="0" i="0" strike="noStrike" cap="none" normalizeH="0" baseline="0" dirty="0">
              <a:ln>
                <a:noFill/>
              </a:ln>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Government of Saskatchewan. (2021c, July 7).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Living with COVID-19: Re-opening Saskatchewan step three guidance.</a:t>
            </a:r>
            <a:r>
              <a:rPr lang="en-CA" altLang="en-US" sz="1200" dirty="0">
                <a:latin typeface="Arial" panose="020B0604020202020204" pitchFamily="34" charset="0"/>
                <a:ea typeface="Calibri" panose="020F0502020204030204" pitchFamily="34" charset="0"/>
                <a:cs typeface="Times New Roman" panose="02020603050405020304" pitchFamily="18" charset="0"/>
              </a:rPr>
              <a:t> 	</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https://www.saskatchewan.ca/government/news-and-media/2021/july/07/living-with-covid-19--re-opening-saskatchewan-step-three-guidance </a:t>
            </a:r>
            <a:endParaRPr kumimoji="0" lang="en-CA" altLang="en-US" sz="2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Government of Saskatchewan Ministry of Health. (2020, March 17).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Public health order (under subsection 45(2) of The Public Health Act, 1994) control of 	transmission of 2019-Novel Coronavirus</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https://pubsaskdev.blob.core.windows.net/pubsask-prod/126055/Order-to-prohibit-all-gatherings-of-greater-than-	250_Mar16%252B%25282%2529.pdf </a:t>
            </a:r>
            <a:endParaRPr kumimoji="0" lang="en-CA" altLang="en-US" sz="2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Greckhamer</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 &amp; </a:t>
            </a:r>
            <a:r>
              <a:rPr kumimoji="0" lang="en-CA"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Cilesiz</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 (2014). Rigor, transparency, evidence, and representation in discourse analysis: Challenges and recommendations.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International 	Journal of Qualitative Methods, 13</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(1), 422-443. https://doi.org/10.1177%2F160940691401300123</a:t>
            </a:r>
            <a:endParaRPr kumimoji="0" lang="en-CA" altLang="en-US" sz="2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Hernandez, J. (2020, May 27). With care home visits on pause, retirement company unveils ‘family meetup centres’.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CBC News</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https://www.cbc.ca/news/canada/british-columbia/with-care-home-visits-on-pause-retirement-company-unveils-family-meetup-centres-1.5587712</a:t>
            </a:r>
            <a:endParaRPr kumimoji="0" lang="en-CA" altLang="en-US" sz="2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Hunter, A. (2020, June 3). Sask. expands visitation for long-term care residents and patients in critical care, ICU.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CBC</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https://www.cbc.ca/news/canada/saskatchewan/sask-visitation-criteria-1.5596745 </a:t>
            </a:r>
            <a:endParaRPr kumimoji="0" lang="en-CA" altLang="en-US" sz="2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IPSOS. (2020, December 7).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Safer at home: Eight in ten Canadians (85%) vow to do all they can to avoid going into long-term care</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https://www.ipsos.com/en-	ca/news-polls/safer-at-home-eight-in-ten-canadians-vow-to-do-all-they-can-to-avoid-going-into-long-term-care</a:t>
            </a:r>
            <a:endParaRPr kumimoji="0" lang="en-CA" altLang="en-US" sz="2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Joint Task Force of the 4th Canadian Division of the Canadian Armed Forces. (2020, May 20). </a:t>
            </a:r>
            <a:r>
              <a:rPr kumimoji="0" lang="en-CA" altLang="en-US" sz="12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OP LASER – JTFC observations in long term care facilities in 	Ontario. </a:t>
            </a:r>
            <a:r>
              <a:rPr kumimoji="0" lang="en-CA"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https://www.macleans.ca/wp-content/uploads/2020/05/JTFC-Observations-in-LTCF-in-ON.pdf</a:t>
            </a:r>
            <a:endParaRPr kumimoji="0" lang="en-CA" altLang="en-US" sz="200" b="0" i="0" u="none" strike="noStrike" cap="none" normalizeH="0" baseline="0" dirty="0">
              <a:ln>
                <a:noFill/>
              </a:ln>
              <a:solidFill>
                <a:schemeClr val="tx1"/>
              </a:solidFill>
              <a:effectLst/>
              <a:latin typeface="Arial" panose="020B0604020202020204" pitchFamily="34" charset="0"/>
            </a:endParaRPr>
          </a:p>
          <a:p>
            <a:endParaRPr lang="en-CA" dirty="0"/>
          </a:p>
        </p:txBody>
      </p:sp>
    </p:spTree>
    <p:extLst>
      <p:ext uri="{BB962C8B-B14F-4D97-AF65-F5344CB8AC3E}">
        <p14:creationId xmlns:p14="http://schemas.microsoft.com/office/powerpoint/2010/main" val="2455821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646141" y="0"/>
            <a:ext cx="6707658" cy="1325563"/>
          </a:xfrm>
        </p:spPr>
        <p:txBody>
          <a:bodyPr/>
          <a:lstStyle/>
          <a:p>
            <a:r>
              <a:rPr lang="en-US" dirty="0"/>
              <a:t>Contents</a:t>
            </a:r>
          </a:p>
        </p:txBody>
      </p:sp>
      <p:sp>
        <p:nvSpPr>
          <p:cNvPr id="14" name="Content Placeholder 13"/>
          <p:cNvSpPr>
            <a:spLocks noGrp="1"/>
          </p:cNvSpPr>
          <p:nvPr>
            <p:ph idx="1"/>
          </p:nvPr>
        </p:nvSpPr>
        <p:spPr>
          <a:xfrm>
            <a:off x="1623391" y="1089498"/>
            <a:ext cx="10431117" cy="5768501"/>
          </a:xfrm>
        </p:spPr>
        <p:txBody>
          <a:bodyPr>
            <a:normAutofit fontScale="85000" lnSpcReduction="20000"/>
          </a:bodyPr>
          <a:lstStyle/>
          <a:p>
            <a:pPr marL="514350" indent="-514350">
              <a:buAutoNum type="arabicPeriod"/>
            </a:pPr>
            <a:r>
              <a:rPr lang="en-CA" dirty="0">
                <a:solidFill>
                  <a:schemeClr val="accent5"/>
                </a:solidFill>
              </a:rPr>
              <a:t>Introduction</a:t>
            </a:r>
          </a:p>
          <a:p>
            <a:pPr marL="514350" indent="-514350">
              <a:buAutoNum type="arabicPeriod"/>
            </a:pPr>
            <a:r>
              <a:rPr lang="en-CA" dirty="0">
                <a:solidFill>
                  <a:srgbClr val="00B050"/>
                </a:solidFill>
              </a:rPr>
              <a:t>Literature Review</a:t>
            </a:r>
          </a:p>
          <a:p>
            <a:pPr marL="514350" indent="-514350">
              <a:buAutoNum type="arabicPeriod"/>
            </a:pPr>
            <a:r>
              <a:rPr lang="en-CA" dirty="0">
                <a:solidFill>
                  <a:srgbClr val="00B050"/>
                </a:solidFill>
              </a:rPr>
              <a:t>Research Question</a:t>
            </a:r>
          </a:p>
          <a:p>
            <a:pPr marL="514350" indent="-514350">
              <a:buAutoNum type="arabicPeriod"/>
            </a:pPr>
            <a:r>
              <a:rPr lang="en-CA" dirty="0">
                <a:solidFill>
                  <a:srgbClr val="00B050"/>
                </a:solidFill>
              </a:rPr>
              <a:t>The Purpose and Aims</a:t>
            </a:r>
          </a:p>
          <a:p>
            <a:pPr marL="514350" indent="-514350">
              <a:buAutoNum type="arabicPeriod"/>
            </a:pPr>
            <a:r>
              <a:rPr lang="en-CA" dirty="0">
                <a:solidFill>
                  <a:srgbClr val="00B050"/>
                </a:solidFill>
              </a:rPr>
              <a:t>Concepts</a:t>
            </a:r>
          </a:p>
          <a:p>
            <a:pPr marL="514350" indent="-514350">
              <a:buAutoNum type="arabicPeriod"/>
            </a:pPr>
            <a:r>
              <a:rPr lang="en-CA" dirty="0">
                <a:solidFill>
                  <a:srgbClr val="00B050"/>
                </a:solidFill>
              </a:rPr>
              <a:t>Methodology</a:t>
            </a:r>
          </a:p>
          <a:p>
            <a:pPr marL="514350" indent="-514350">
              <a:buAutoNum type="arabicPeriod"/>
            </a:pPr>
            <a:r>
              <a:rPr lang="en-CA" dirty="0">
                <a:solidFill>
                  <a:srgbClr val="00B050"/>
                </a:solidFill>
              </a:rPr>
              <a:t>Experimental Design</a:t>
            </a:r>
          </a:p>
          <a:p>
            <a:pPr marL="514350" indent="-514350">
              <a:buAutoNum type="arabicPeriod"/>
            </a:pPr>
            <a:r>
              <a:rPr lang="en-CA" dirty="0">
                <a:solidFill>
                  <a:srgbClr val="00B050"/>
                </a:solidFill>
              </a:rPr>
              <a:t>Settings, Population, Sample</a:t>
            </a:r>
          </a:p>
          <a:p>
            <a:pPr marL="514350" indent="-514350">
              <a:buAutoNum type="arabicPeriod"/>
            </a:pPr>
            <a:r>
              <a:rPr lang="en-CA" dirty="0">
                <a:solidFill>
                  <a:srgbClr val="00B050"/>
                </a:solidFill>
              </a:rPr>
              <a:t>Data Collection and Analysis</a:t>
            </a:r>
          </a:p>
          <a:p>
            <a:pPr marL="514350" indent="-514350">
              <a:buAutoNum type="arabicPeriod"/>
            </a:pPr>
            <a:r>
              <a:rPr lang="en-CA" dirty="0">
                <a:solidFill>
                  <a:srgbClr val="00B050"/>
                </a:solidFill>
              </a:rPr>
              <a:t>Knowledge Translation</a:t>
            </a:r>
          </a:p>
          <a:p>
            <a:pPr marL="514350" indent="-514350">
              <a:buAutoNum type="arabicPeriod"/>
            </a:pPr>
            <a:r>
              <a:rPr lang="en-CA" dirty="0">
                <a:solidFill>
                  <a:srgbClr val="00B050"/>
                </a:solidFill>
              </a:rPr>
              <a:t>Validity, Rigor, Quality</a:t>
            </a:r>
          </a:p>
          <a:p>
            <a:pPr marL="514350" indent="-514350">
              <a:buAutoNum type="arabicPeriod"/>
            </a:pPr>
            <a:r>
              <a:rPr lang="en-CA" dirty="0">
                <a:solidFill>
                  <a:srgbClr val="00B050"/>
                </a:solidFill>
              </a:rPr>
              <a:t>Ethics</a:t>
            </a:r>
          </a:p>
          <a:p>
            <a:pPr marL="514350" indent="-514350">
              <a:buAutoNum type="arabicPeriod"/>
            </a:pPr>
            <a:r>
              <a:rPr lang="en-CA" dirty="0">
                <a:solidFill>
                  <a:srgbClr val="00B050"/>
                </a:solidFill>
              </a:rPr>
              <a:t>Funding</a:t>
            </a:r>
          </a:p>
          <a:p>
            <a:pPr marL="514350" indent="-514350">
              <a:buAutoNum type="arabicPeriod"/>
            </a:pPr>
            <a:r>
              <a:rPr lang="en-CA" dirty="0">
                <a:solidFill>
                  <a:srgbClr val="00B050"/>
                </a:solidFill>
              </a:rPr>
              <a:t>Proposed Timeline of the Study</a:t>
            </a:r>
          </a:p>
          <a:p>
            <a:pPr marL="514350" indent="-514350">
              <a:buAutoNum type="arabicPeriod"/>
            </a:pPr>
            <a:r>
              <a:rPr lang="en-CA" dirty="0"/>
              <a:t>References</a:t>
            </a:r>
          </a:p>
          <a:p>
            <a:pPr marL="0" lvl="0" indent="0">
              <a:buNone/>
            </a:pPr>
            <a:endParaRPr lang="en-US" dirty="0"/>
          </a:p>
        </p:txBody>
      </p:sp>
      <p:sp>
        <p:nvSpPr>
          <p:cNvPr id="5" name="TextBox 4">
            <a:extLst>
              <a:ext uri="{FF2B5EF4-FFF2-40B4-BE49-F238E27FC236}">
                <a16:creationId xmlns:a16="http://schemas.microsoft.com/office/drawing/2014/main" id="{830D66F7-7496-48C9-8159-1ADB5C192A5F}"/>
              </a:ext>
            </a:extLst>
          </p:cNvPr>
          <p:cNvSpPr txBox="1"/>
          <p:nvPr/>
        </p:nvSpPr>
        <p:spPr>
          <a:xfrm>
            <a:off x="7279530" y="3411716"/>
            <a:ext cx="3674735" cy="830997"/>
          </a:xfrm>
          <a:prstGeom prst="rect">
            <a:avLst/>
          </a:prstGeom>
          <a:noFill/>
          <a:ln>
            <a:solidFill>
              <a:schemeClr val="bg2"/>
            </a:solidFill>
          </a:ln>
        </p:spPr>
        <p:txBody>
          <a:bodyPr wrap="square" rtlCol="0" anchor="ctr" anchorCtr="1">
            <a:spAutoFit/>
          </a:bodyPr>
          <a:lstStyle/>
          <a:p>
            <a:endParaRPr lang="en-CA" sz="4800" b="1" dirty="0">
              <a:solidFill>
                <a:srgbClr val="00B050"/>
              </a:solidFill>
            </a:endParaRPr>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436B99-C68A-4610-91CA-6553FDFAE9F2}"/>
              </a:ext>
            </a:extLst>
          </p:cNvPr>
          <p:cNvSpPr>
            <a:spLocks noGrp="1"/>
          </p:cNvSpPr>
          <p:nvPr>
            <p:ph idx="1"/>
          </p:nvPr>
        </p:nvSpPr>
        <p:spPr>
          <a:xfrm>
            <a:off x="713361" y="758756"/>
            <a:ext cx="10907949" cy="5479915"/>
          </a:xfrm>
        </p:spPr>
        <p:txBody>
          <a:bodyPr>
            <a:normAutofit fontScale="40000" lnSpcReduction="20000"/>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Kaasalainen</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 (2020, May 15). Moral distress: Let’s take this time to help the helpers during nurses week.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Hamilton Spectator</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https://www.pressreader.com/article/281741271606617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Kelly, A., </a:t>
            </a:r>
            <a:r>
              <a:rPr kumimoji="0" lang="en-CA" altLang="en-US" sz="28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Conell</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-Price, J., </a:t>
            </a:r>
            <a:r>
              <a:rPr kumimoji="0" lang="en-CA" altLang="en-US" sz="28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Covinsky</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K., </a:t>
            </a:r>
            <a:r>
              <a:rPr kumimoji="0" lang="en-CA" altLang="en-US" sz="28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Cenzer</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 S., Chang, A., </a:t>
            </a:r>
            <a:r>
              <a:rPr kumimoji="0" lang="en-CA" altLang="en-US" sz="28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Boscardin</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W. J., &amp; Smith, A. K. (2010). Length of stay for older adults residing in nursing homes at 	the</a:t>
            </a:r>
            <a:r>
              <a:rPr lang="en-CA" altLang="en-US" sz="800" dirty="0">
                <a:latin typeface="Arial" panose="020B0604020202020204" pitchFamily="34" charset="0"/>
              </a:rPr>
              <a:t> </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end of life. </a:t>
            </a:r>
            <a:r>
              <a:rPr kumimoji="0" lang="en-CA" altLang="en-US" sz="2800" b="0" i="1"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Journal of the American Geriatrics Society, 58</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1701-1706. </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https://doi.org/10.1111/j.1532-5415.2010.03005.x</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Kruse, F., van Tol, L.,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Vrinzen</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 van der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Woerd</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 &amp;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Jeurissen</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 (2020, November 25). The impact of COVID-19 on long-term care in the Netherlands: The 	second wave.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International Long-Term Care Policy Network</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https://www.lumc.nl/sub/9600/att/TheimpactofCOVID19longtermcare2ndwave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Lawson, T., Nathans, L., Goldenberg, A.,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Fimiani</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M., &amp;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Boire</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-Schwab, D. (2021).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COVID-19: Emergency measures tracker</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https://www.mccarthy.ca/en/insights/articles/covid-19-emergency-measures-tracker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Leland, J. (2020, June 4). When their mother died at a nursing home, 2 detectives wanted answers. </a:t>
            </a:r>
            <a:r>
              <a:rPr kumimoji="0" lang="en-CA" altLang="en-US" sz="2800" b="0" i="1"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New York Times.</a:t>
            </a:r>
            <a:r>
              <a:rPr kumimoji="0" lang="en-CA" altLang="en-US" sz="2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https://www.nytimes.com/2020/06/04/nyregion/isabella-nursing-home-coronavirus.html</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McAdam, J., Arai, S., &amp; Puntillo, K. A. (2008). Unrecognized contributions of families in the intensive care unit.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Intensive Care Medicine, 34</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1097-1101. 	https://doi.org/10.1007/s00134-008-1066-z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McLaughlin, N. (1999). Origin myths in the social sciences: Fromm, the Frankfurt School and the emergence of critical theory.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Canadian Journal of Sociology, 24</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(1), 	109-139. https://doi.org/10.2307/3341480</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Myers, S. M. (1998). Patient-focused care: What managers should know.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Nursing Economics, 16</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(4), 180-188. https://pubmed.ncbi.nlm.nih.gov/9748983/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National Institute on Ageing. (2021).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NIA’s recommended ‘titanium ring’ for protecting older Canadians in long-term care and congregate living settings</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https://static1.squarespace.com/static/5c2fa7b03917eed9b5a436d8/t/604b75a6ccdcae6ee3637e05/1615558054601/TitaniumRing_NIA%2803.11%29_2.pdf</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National Institute on Ageing Long-Term Care COVID-19 Tracker Open Data Working Group. (2021).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NIA long term care COVID 19 tracker.</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(Version date 2021-09-20) 	[Data set]. National Institute on Aging. https://ltc-covid19-tracker.ca/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Olsen, K. D.,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Dysvik</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E., &amp; Hansen, B. S. (2009). The meaning of family members’ presence during intensive care stay: A qualitative study.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Intensive and Critical Care 	Nursing, 25</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190-198. https://doi.org/10.1016/j.iccn.2009.04.004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Ontario Ministry of Health. (2020, March 13).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COVID-19 updates: Visitors</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https://www.health.gov.on.ca/en/pro/programs/publichealth/corona</a:t>
            </a:r>
            <a:b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virus/docs/memos/CMOH_Memo_-_Visitors_COVID-19_March_13_2020.pdf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Ontario Ministry of Health Ministry of Long-Term Care. (2020a, March 9).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2019 novel coronavirus (COVID-19) what you need to know to help you and your family stay 	healthy</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https://files.ontario.ca/moh-coronavirus-pec-poster-en-2020-03-09.pdf?_ga=2.62434281.494481688.1617094479-123370209.1617094479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Ontario Ministry of Health Ministry of Long-Term Care. (2020b, March 11).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Ontario enhancing COVID-19 protections for long-term care residents, families and staff</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https://news.ontario.ca/en/ statement/56209/ontario-enhancing-covid-19-protections-for-long-term-care-residents-families-and-staff </a:t>
            </a:r>
            <a:endParaRPr kumimoji="0" lang="en-CA" altLang="en-US" sz="800" b="0" i="0" u="none" strike="noStrike" cap="none" normalizeH="0" baseline="0" dirty="0">
              <a:ln>
                <a:noFill/>
              </a:ln>
              <a:solidFill>
                <a:schemeClr val="tx1"/>
              </a:solidFill>
              <a:effectLst/>
              <a:latin typeface="Arial" panose="020B0604020202020204" pitchFamily="34" charset="0"/>
            </a:endParaRPr>
          </a:p>
          <a:p>
            <a:endParaRPr lang="en-CA" dirty="0"/>
          </a:p>
        </p:txBody>
      </p:sp>
    </p:spTree>
    <p:extLst>
      <p:ext uri="{BB962C8B-B14F-4D97-AF65-F5344CB8AC3E}">
        <p14:creationId xmlns:p14="http://schemas.microsoft.com/office/powerpoint/2010/main" val="3644919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C65E59-C1C4-4B7A-8CA1-CC8024E8552F}"/>
              </a:ext>
            </a:extLst>
          </p:cNvPr>
          <p:cNvSpPr>
            <a:spLocks noGrp="1"/>
          </p:cNvSpPr>
          <p:nvPr>
            <p:ph idx="1"/>
          </p:nvPr>
        </p:nvSpPr>
        <p:spPr>
          <a:xfrm>
            <a:off x="791183" y="304800"/>
            <a:ext cx="10668000" cy="5090809"/>
          </a:xfrm>
        </p:spPr>
        <p:txBody>
          <a:bodyPr>
            <a:normAutofit fontScale="40000" lnSpcReduction="20000"/>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Organisation for Economic Co-operation and Development. (2020, June 22).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OECD policy responses to Coronavirus (COVID-19): Workforce and safety in long-	term care during the COVID-19 pandemic</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https://www.oecd.org/coronavirus/policy-responses/workforce-and-safety-in-long-term-care-during-the-covid-19-	pandemic-43fc5d50/</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Pepper_Depper</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(2021). Brenda Tent retired from living at the age of old [Digital image]. </a:t>
            </a:r>
            <a:r>
              <a:rPr kumimoji="0" lang="en-CA" altLang="en-US" sz="2800" b="0" i="1"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Ifunny</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https://ifunny.co/picture/brenda-tent-retired-from-living-at-the-age-	of-old-Jrli2uDv8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Picard, A. (2020, May 7). Quebec’s move to allow seniors outside care homes affords the dignity we need in this pandemic.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Globe and Mail</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https://www.theglobeandmail.com/canada/article-quebecs-move-to-allow-seniors-outside-care-homes-affords-the-dignity/?symbol=print-msg</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Pitcala</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K. H. (2020, October 3). COVID-19 has hit nursing homes hard.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European Geriatric Medicine, 11</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889-891. https://doi.org/10.1007/s41999-020-00411-1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Quenneville, G. (2021, February 3). Who's allowed in? Plus 4 other things you should know about COVID-era nursing home visits in Saskatchewan.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CBC</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https://www.cbc.ca/news/canada/saskatoon/compassionate-care-nursing-homes-covid-19-visits-1.5896408</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Ravn</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I. M., Frederiksen, K.,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Beedholm</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K. (2016). The chronic responsibility: A critical discourse analysis of Danish chronic care policies.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Qualitative Health 	Research, 26</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(4), 545-554. https://doi.org/10.1177/1049732315570133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Saskatchewan Centre for Patient-Oriented Research. (2019).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SCPOR Patient-Oriented Research Level of Engagement Tool</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https://static1.squarespace.com/static/5c869fd0e666695abe893b3b/t/60b130748e995037d64a6191/1622225014223/Patient-	Oriented%2BResearch%2BLevel%2Bof%2BEngagement%2BTool%2BPORLET%2B2019%2B09%2B30.pdf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Saskatchewan Health Authority. (2020a).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COVID-19: SHA family presence commitment during COVID-19</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[Pamphlet]. Copy in possession of author.</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Saskatchewan Health Authority. (2020b). COVID visitor restrictions [Digital Image].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Saskatchewan.ca</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https://www.saskatchewan.ca/-	/media/files/coronavirus/info-for-health-care-providers/visitor-restrictions /2020-03-14-poster-covid-visitor-restrictions.pdf</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Saskatchewan Health Authority. (2021, February 24).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Policy Directive: Family Presence during a Pandemic</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https://documentfinder.saskhealthauthority.ca/en/viewer?file=%2fmedia%2fPolicies%2fSHA%2fSHA%20Family%20Presence%20during%20a%20Pandem	ic%20Policy%20Directive.pdf#phrase=</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false&amp;pagemode</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=bookmarks</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Saskatchewan Health Quality Council. (2016, May 11).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Open Family Presence Policy</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https://www.hqc.sk.ca/Portals/0/adam/Content/_SHIFaE90k6-	tpxzbNC2XQ/Link/</a:t>
            </a:r>
            <a:r>
              <a:rPr kumimoji="0" lang="en-CA" altLang="en-US" sz="2800" b="0" i="0" strike="noStrike" cap="none" normalizeH="0" baseline="0" dirty="0">
                <a:ln>
                  <a:noFill/>
                </a:ln>
                <a:effectLst/>
                <a:latin typeface="Arial" panose="020B0604020202020204" pitchFamily="34" charset="0"/>
                <a:ea typeface="Calibri" panose="020F0502020204030204" pitchFamily="34" charset="0"/>
                <a:cs typeface="Times New Roman" panose="02020603050405020304" pitchFamily="18" charset="0"/>
              </a:rPr>
              <a:t>Open%20Family%20Presence%20FAQs.pdf</a:t>
            </a:r>
            <a:endParaRPr kumimoji="0" lang="en-CA" altLang="en-US" sz="800" b="0" i="0" strike="noStrike" cap="none" normalizeH="0" baseline="0" dirty="0">
              <a:ln>
                <a:noFill/>
              </a:ln>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Saunders, B., Sim, J., Kingstone, T., Baker, S., Waterfield, J., Bartlam, B., Burroughs, H., &amp;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Jinks, C. (2018). Saturation in qualitative research: Exploring its conceptualization and operationalization.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Quality and Quantity</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52, 1893-1907. 	https://doi.org/10.1007/s11135-017-0574-8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Strategy for Patient-Oriented Research. (2014). Strategy for patient-oriented research patient engagement framework.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Canadian Institutes of Health Research</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https://cihr-irsc.gc.ca/e/documents/spor_framework-en.pdf</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Statistics Canada. (2016).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2016 Census of Population</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(Catalogue no. 98-400-X2016018) [Data set]. Statistics Canada. https://www12.statcan.gc.ca/census-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recensement</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/2016/dp-pd/dt-td/Rp-eng.cfm?TABID=2&amp;Lang=E&amp;APATH=3&amp;DETAIL=0&amp;DIM=0&amp;FL=A&amp;FREE=0&amp;GC=0&amp;GI</a:t>
            </a:r>
            <a:b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D=1234492&amp;GK=0&amp;GRP=1&amp;PID=109537&amp;PRID=10&amp;PTYPE=109445&amp;S=0&amp;SHOWALL=0&amp;SUB=0&amp;Temporal=2016&amp;THEME=116&amp;VID=0&amp;VNAMEE=&amp;	VNAMEF=&amp;D1=0&amp;D2=0&amp;D3=0&amp;D4=0&amp;D5=0&amp;D6=0</a:t>
            </a:r>
            <a:endParaRPr kumimoji="0" lang="en-CA" altLang="en-US" sz="800" b="0" i="0" u="none" strike="noStrike" cap="none" normalizeH="0" baseline="0" dirty="0">
              <a:ln>
                <a:noFill/>
              </a:ln>
              <a:solidFill>
                <a:schemeClr val="tx1"/>
              </a:solidFill>
              <a:effectLst/>
              <a:latin typeface="Arial" panose="020B0604020202020204" pitchFamily="34" charset="0"/>
            </a:endParaRPr>
          </a:p>
          <a:p>
            <a:endParaRPr lang="en-CA" dirty="0"/>
          </a:p>
        </p:txBody>
      </p:sp>
    </p:spTree>
    <p:extLst>
      <p:ext uri="{BB962C8B-B14F-4D97-AF65-F5344CB8AC3E}">
        <p14:creationId xmlns:p14="http://schemas.microsoft.com/office/powerpoint/2010/main" val="334419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7C2A6-E603-4C4E-95E8-C5E4DBCEC43B}"/>
              </a:ext>
            </a:extLst>
          </p:cNvPr>
          <p:cNvSpPr>
            <a:spLocks noGrp="1"/>
          </p:cNvSpPr>
          <p:nvPr>
            <p:ph idx="1"/>
          </p:nvPr>
        </p:nvSpPr>
        <p:spPr>
          <a:xfrm>
            <a:off x="648511" y="544749"/>
            <a:ext cx="10705289" cy="4623881"/>
          </a:xfrm>
        </p:spPr>
        <p:txBody>
          <a:bodyPr>
            <a:normAutofit fontScale="40000" lnSpcReduction="20000"/>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Statistics Canada. (2020, November 16).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COVID-19 death comorbidities in Canada</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https://www150.statcan.gc.ca/n1/pub/45-28-0001/2020001/article/00087-	eng.htm</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Statistics Canada. (2021a, March 10).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Provisional death counts and excess mortality, January to December 2020</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https://www150.statcan.gc.ca/n1/daily-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quotidien</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/210310/dq210310c-eng.htm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Statistics Canada. (2021b, March).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Table 13-10-0394-01: Leading causes of death, total population, by age group</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https://doi.org/10.25318/1310039401-eng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Strauss, A., &amp;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Feiz</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 (2014).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Discourse analysis: Putting our worlds into words</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NY: Routledge.</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Tam, T. (2020, October). From risk to resilience: An equity approach to COVID-19 - The Chief Public Health Officer of Canada’s report on the state of public health 	in Canada 2020.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Public Health Agency of Canada</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https://www.canada.ca/en/public-health/corporate/publications/chief-public-health-officer-reports-	state-	public-health-</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canada</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/from-risk-resilience-equity-approach-covid-19.html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Testa, I. (2015). Ontology of the false state:  On the relation between critical theory, social philosophy, and social ontology.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Journal of Social Ontology, 1</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(2), 271-	300. https://doi.org/10.1515/jso-2014-0025</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Anxiety Chronicles by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Wordpress</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(n.d.).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Brain-speech-bubble-question-mark-28261561</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[PNG]. https://jensanxietychronicles.wordpress.com/2018/04/29/is-a-	person-responsible-for-having-a-mental-illness/</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Thompson, N. (2020, July 26). Rules at long-term care homes discourage indoor visits, relatives say.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CP24</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https://www.cp24.com/news/rules-at-long-term-care-	homes-discourage-indoor-visits-relatives-say-1.5039550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Toronto, C., &amp;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LaRocco</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 (2018). Family perception of and experience with family presence during cardiopulmonary resuscitation: An integrative review.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Journal 	of Clinical Nursing, 28</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(1-2), 32-46. https://doi-org.cyber.usask.ca/10.1111/jocn.14649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Trabucchi</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M., &amp; De Leo, D. (2020). Nursing homes or besieged castles: COVID-19 in northern Italy.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Lancet Psychiatry, 7</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(5), 387-388. 	https://doi.org/10.1016/S2215-0366(20)30149-8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United Nations. (2020, May).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Policy brief: The impact of COVID-19 on older persons</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https://www.un.org/development/desa/ageing/wp-content/uploads/sites/24/</a:t>
            </a:r>
            <a:b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2020/05/COVID-Older-persons.pdf</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Van Dijk, T. A. (2008). </a:t>
            </a:r>
            <a:r>
              <a:rPr kumimoji="0" lang="en-US"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Discourse and context. A </a:t>
            </a:r>
            <a:r>
              <a:rPr kumimoji="0" lang="en-US" altLang="en-US" sz="2800" b="0" i="1"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sociocognitive</a:t>
            </a:r>
            <a:r>
              <a:rPr kumimoji="0" lang="en-US"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approach</a:t>
            </a:r>
            <a:r>
              <a:rPr kumimoji="0" lang="en-US"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Cambridge: Cambridge University Press.</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Verbeek, H.,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Gerritse</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D. L., Backhaus, R., Bram, S. D. B., Koopmans, R. T. C. M., &amp; </a:t>
            </a:r>
            <a:r>
              <a:rPr kumimoji="0" lang="en-CA" altLang="en-US"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Hamers</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J. P. H. (2020). Allowing visitors back in the nursing home during the 	COVID-19 crisis: A Dutch national study into first experiences and impact on well-being.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Journal of Post-Acute and Long-Term Care Medicine, 21</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900-904. 	https://doi.org/10.1016/j.jamda.2020.06.020</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Walter, R. R. (2017). Emancipatory nursing praxis: A theory of social justice in nursing.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Advances in Nursing Science, 40</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(3), 225-243. https://doi.org/10.1097/an</a:t>
            </a:r>
            <a:b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s.0000000000000157 </a:t>
            </a:r>
            <a:endParaRPr kumimoji="0" lang="en-CA" altLang="en-US" sz="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World Health Organization. (2020, March 11). </a:t>
            </a:r>
            <a:r>
              <a:rPr kumimoji="0" lang="en-CA" altLang="en-US" sz="2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Rolling updates on coronavirus disease (COVID-19): WHO characterizes COVID-19 as a pandemic.</a:t>
            </a:r>
            <a:r>
              <a:rPr kumimoji="0" lang="en-C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https://www.who.int/emergencies/diseases/novel-coronavirus-2019/events-as-they-happen</a:t>
            </a:r>
            <a:endParaRPr lang="en-CA" dirty="0"/>
          </a:p>
          <a:p>
            <a:endParaRPr lang="en-CA" dirty="0"/>
          </a:p>
        </p:txBody>
      </p:sp>
    </p:spTree>
    <p:extLst>
      <p:ext uri="{BB962C8B-B14F-4D97-AF65-F5344CB8AC3E}">
        <p14:creationId xmlns:p14="http://schemas.microsoft.com/office/powerpoint/2010/main" val="3992555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5B4D-AF2C-40C9-886B-F16C49C1D83B}"/>
              </a:ext>
            </a:extLst>
          </p:cNvPr>
          <p:cNvSpPr>
            <a:spLocks noGrp="1"/>
          </p:cNvSpPr>
          <p:nvPr>
            <p:ph type="title"/>
          </p:nvPr>
        </p:nvSpPr>
        <p:spPr>
          <a:xfrm>
            <a:off x="4683210" y="365125"/>
            <a:ext cx="6670589" cy="1325563"/>
          </a:xfrm>
        </p:spPr>
        <p:txBody>
          <a:bodyPr/>
          <a:lstStyle/>
          <a:p>
            <a:r>
              <a:rPr lang="en-CA" dirty="0"/>
              <a:t>Introduction</a:t>
            </a:r>
          </a:p>
        </p:txBody>
      </p:sp>
      <p:sp>
        <p:nvSpPr>
          <p:cNvPr id="3" name="Content Placeholder 2">
            <a:extLst>
              <a:ext uri="{FF2B5EF4-FFF2-40B4-BE49-F238E27FC236}">
                <a16:creationId xmlns:a16="http://schemas.microsoft.com/office/drawing/2014/main" id="{4B74BEBF-6F8B-4ECC-B2CC-09B66636FB02}"/>
              </a:ext>
            </a:extLst>
          </p:cNvPr>
          <p:cNvSpPr>
            <a:spLocks noGrp="1"/>
          </p:cNvSpPr>
          <p:nvPr>
            <p:ph idx="1"/>
          </p:nvPr>
        </p:nvSpPr>
        <p:spPr>
          <a:xfrm>
            <a:off x="1562100" y="1825625"/>
            <a:ext cx="9791700" cy="4931856"/>
          </a:xfrm>
        </p:spPr>
        <p:txBody>
          <a:bodyPr>
            <a:normAutofit fontScale="85000" lnSpcReduction="20000"/>
          </a:bodyPr>
          <a:lstStyle/>
          <a:p>
            <a:r>
              <a:rPr lang="en-CA" dirty="0"/>
              <a:t>Researcher</a:t>
            </a:r>
          </a:p>
          <a:p>
            <a:pPr lvl="1"/>
            <a:r>
              <a:rPr lang="en-CA" dirty="0"/>
              <a:t>Shawn Emard, BSc, BSN, RN </a:t>
            </a:r>
          </a:p>
          <a:p>
            <a:r>
              <a:rPr lang="en-CA" dirty="0"/>
              <a:t>Supervisory Team</a:t>
            </a:r>
          </a:p>
          <a:p>
            <a:pPr lvl="1"/>
            <a:r>
              <a:rPr lang="en-CA" dirty="0"/>
              <a:t>Dr. Roslyn Compton, PhD, RN </a:t>
            </a:r>
          </a:p>
          <a:p>
            <a:pPr lvl="1"/>
            <a:r>
              <a:rPr lang="en-CA" dirty="0"/>
              <a:t>Dr. Terry </a:t>
            </a:r>
            <a:r>
              <a:rPr lang="en-CA" dirty="0" err="1"/>
              <a:t>Wotherspoon</a:t>
            </a:r>
            <a:r>
              <a:rPr lang="en-CA" dirty="0"/>
              <a:t>, BA, </a:t>
            </a:r>
            <a:r>
              <a:rPr lang="en-CA" dirty="0" err="1"/>
              <a:t>BEd</a:t>
            </a:r>
            <a:r>
              <a:rPr lang="en-CA" dirty="0"/>
              <a:t>, MA, PhD </a:t>
            </a:r>
          </a:p>
          <a:p>
            <a:pPr lvl="1"/>
            <a:r>
              <a:rPr lang="en-CA" dirty="0"/>
              <a:t>Dr. Tracy </a:t>
            </a:r>
            <a:r>
              <a:rPr lang="en-CA" dirty="0" err="1"/>
              <a:t>Risling</a:t>
            </a:r>
            <a:r>
              <a:rPr lang="en-CA" dirty="0"/>
              <a:t>, PhD, RN </a:t>
            </a:r>
          </a:p>
          <a:p>
            <a:pPr lvl="1"/>
            <a:r>
              <a:rPr lang="en-CA" dirty="0"/>
              <a:t>Dr. Vera Caine, PhD, RN </a:t>
            </a:r>
          </a:p>
          <a:p>
            <a:pPr lvl="1"/>
            <a:r>
              <a:rPr lang="en-CA" dirty="0"/>
              <a:t>Dr. Shelly </a:t>
            </a:r>
            <a:r>
              <a:rPr lang="en-CA" dirty="0" err="1"/>
              <a:t>Spurr</a:t>
            </a:r>
            <a:r>
              <a:rPr lang="en-CA" dirty="0"/>
              <a:t>, Research Chair, BSN, MBA, PhD </a:t>
            </a:r>
          </a:p>
          <a:p>
            <a:r>
              <a:rPr lang="en-CA" dirty="0"/>
              <a:t>Patient-Oriented Support</a:t>
            </a:r>
          </a:p>
          <a:p>
            <a:pPr lvl="1"/>
            <a:r>
              <a:rPr lang="en-CA" dirty="0"/>
              <a:t>Saskatchewan Long-Term Care Network</a:t>
            </a:r>
          </a:p>
          <a:p>
            <a:r>
              <a:rPr lang="en-CA" dirty="0"/>
              <a:t>Analysis Support Committee</a:t>
            </a:r>
          </a:p>
          <a:p>
            <a:pPr lvl="1"/>
            <a:r>
              <a:rPr lang="en-CA" dirty="0"/>
              <a:t>One supervisor as available </a:t>
            </a:r>
          </a:p>
          <a:p>
            <a:pPr lvl="1"/>
            <a:r>
              <a:rPr lang="en-CA" dirty="0"/>
              <a:t>Discourse analysis advisor: Kwame </a:t>
            </a:r>
            <a:r>
              <a:rPr lang="en-CA" dirty="0" err="1"/>
              <a:t>Abukari</a:t>
            </a:r>
            <a:r>
              <a:rPr lang="en-CA" dirty="0"/>
              <a:t>, BA, M. Phil Indigenous Studies, M. Phil English Linguistics, Teacher’s Certificate, PhD Candidate Interdisciplinary Studies</a:t>
            </a:r>
          </a:p>
          <a:p>
            <a:pPr lvl="1"/>
            <a:r>
              <a:rPr lang="en-CA" dirty="0"/>
              <a:t>Proposed two resident-family partner advisors TBD</a:t>
            </a:r>
          </a:p>
          <a:p>
            <a:pPr marL="457200" lvl="1" indent="0">
              <a:buNone/>
            </a:pPr>
            <a:endParaRPr lang="en-CA" dirty="0"/>
          </a:p>
        </p:txBody>
      </p:sp>
    </p:spTree>
    <p:extLst>
      <p:ext uri="{BB962C8B-B14F-4D97-AF65-F5344CB8AC3E}">
        <p14:creationId xmlns:p14="http://schemas.microsoft.com/office/powerpoint/2010/main" val="219991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14CD59-837B-4E0F-A52F-2130E259FBCD}"/>
              </a:ext>
            </a:extLst>
          </p:cNvPr>
          <p:cNvSpPr>
            <a:spLocks noGrp="1"/>
          </p:cNvSpPr>
          <p:nvPr>
            <p:ph idx="1"/>
          </p:nvPr>
        </p:nvSpPr>
        <p:spPr>
          <a:xfrm>
            <a:off x="843064" y="1290535"/>
            <a:ext cx="11163406" cy="5201055"/>
          </a:xfrm>
        </p:spPr>
        <p:txBody>
          <a:bodyPr>
            <a:normAutofit fontScale="92500"/>
          </a:bodyPr>
          <a:lstStyle/>
          <a:p>
            <a:pPr marL="0" indent="0">
              <a:buNone/>
            </a:pPr>
            <a:r>
              <a:rPr lang="en-US" dirty="0"/>
              <a:t>What happened:</a:t>
            </a:r>
          </a:p>
          <a:p>
            <a:pPr marL="0" indent="0">
              <a:buNone/>
            </a:pPr>
            <a:endParaRPr lang="en-US" dirty="0"/>
          </a:p>
          <a:p>
            <a:r>
              <a:rPr lang="en-US" dirty="0"/>
              <a:t>COVID 19 has greater health impacts on frail older adults and those with chronic conditions (Tam, 2020; Verbeek et al, 2020).</a:t>
            </a:r>
            <a:endParaRPr lang="en-CA" dirty="0"/>
          </a:p>
          <a:p>
            <a:r>
              <a:rPr lang="en-CA" dirty="0"/>
              <a:t>COVID 19 disproportionately </a:t>
            </a:r>
            <a:r>
              <a:rPr lang="en-US" dirty="0"/>
              <a:t>lead to more deaths in long term care (LTC) populations (Canadian Institute for Health Information [CIHI], 2020a). </a:t>
            </a:r>
          </a:p>
          <a:p>
            <a:r>
              <a:rPr lang="en-US" dirty="0"/>
              <a:t>Prior to the pandemic, Saskatchewan enacted 24/7 family presence policies (Saskatchewan Health Quality Council [SHQC], 2016).</a:t>
            </a:r>
          </a:p>
          <a:p>
            <a:r>
              <a:rPr lang="en-US" dirty="0"/>
              <a:t>In response to the pandemic, Saskatchewan restricted family presence in health facilities including LTC (Government of Saskatchewan Ministry of Health, 2020). </a:t>
            </a:r>
          </a:p>
          <a:p>
            <a:r>
              <a:rPr lang="en-US" dirty="0"/>
              <a:t>These restrictions remained in place for one year and four months (Government of SK, 2021c; Government of SK Ministry of Health, 2020).</a:t>
            </a:r>
          </a:p>
        </p:txBody>
      </p:sp>
      <p:sp>
        <p:nvSpPr>
          <p:cNvPr id="4" name="Title 12">
            <a:extLst>
              <a:ext uri="{FF2B5EF4-FFF2-40B4-BE49-F238E27FC236}">
                <a16:creationId xmlns:a16="http://schemas.microsoft.com/office/drawing/2014/main" id="{7E486AF6-ABC6-4CDC-8DA5-ED6BA0A55ADD}"/>
              </a:ext>
            </a:extLst>
          </p:cNvPr>
          <p:cNvSpPr>
            <a:spLocks noGrp="1"/>
          </p:cNvSpPr>
          <p:nvPr>
            <p:ph type="title"/>
          </p:nvPr>
        </p:nvSpPr>
        <p:spPr>
          <a:xfrm>
            <a:off x="3818238" y="0"/>
            <a:ext cx="8119222" cy="1325563"/>
          </a:xfrm>
        </p:spPr>
        <p:txBody>
          <a:bodyPr/>
          <a:lstStyle/>
          <a:p>
            <a:r>
              <a:rPr lang="en-US" dirty="0"/>
              <a:t>Literature Review</a:t>
            </a:r>
          </a:p>
        </p:txBody>
      </p:sp>
    </p:spTree>
    <p:extLst>
      <p:ext uri="{BB962C8B-B14F-4D97-AF65-F5344CB8AC3E}">
        <p14:creationId xmlns:p14="http://schemas.microsoft.com/office/powerpoint/2010/main" val="3121873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9A9FC1-68B3-42AD-8474-65E77D8F7C83}"/>
              </a:ext>
            </a:extLst>
          </p:cNvPr>
          <p:cNvSpPr>
            <a:spLocks noGrp="1"/>
          </p:cNvSpPr>
          <p:nvPr>
            <p:ph idx="1"/>
          </p:nvPr>
        </p:nvSpPr>
        <p:spPr>
          <a:xfrm>
            <a:off x="1562100" y="460443"/>
            <a:ext cx="9791700" cy="5716520"/>
          </a:xfrm>
        </p:spPr>
        <p:txBody>
          <a:bodyPr>
            <a:normAutofit fontScale="77500" lnSpcReduction="20000"/>
          </a:bodyPr>
          <a:lstStyle/>
          <a:p>
            <a:pPr marL="0" indent="0">
              <a:buNone/>
            </a:pPr>
            <a:r>
              <a:rPr lang="en-CA" dirty="0"/>
              <a:t>The problem:</a:t>
            </a:r>
          </a:p>
          <a:p>
            <a:pPr marL="0" indent="0">
              <a:buNone/>
            </a:pPr>
            <a:endParaRPr lang="en-CA" dirty="0"/>
          </a:p>
          <a:p>
            <a:r>
              <a:rPr lang="en-CA" dirty="0"/>
              <a:t>The restrictions had negative health impacts within a broader framework of inequities that already existed in LTC and among older adults in Canada (Tam, 2020).</a:t>
            </a:r>
          </a:p>
          <a:p>
            <a:pPr lvl="1"/>
            <a:r>
              <a:rPr lang="en-US" dirty="0"/>
              <a:t>Family members reported experiencing decreased access and communication, and increased worry, fear, guilt, complicated grief, loss, sadness, and distrust; residents experienced increased geriatric complications, health and psychosocial declines, abuse, and neglect (Bethell et al., 2020; Clark et al., 2020; </a:t>
            </a:r>
            <a:r>
              <a:rPr lang="en-US" dirty="0" err="1"/>
              <a:t>Diamantis</a:t>
            </a:r>
            <a:r>
              <a:rPr lang="en-US" dirty="0"/>
              <a:t> et al., 2020; Government of Canada, 2021a; Hernandez, 2020; Independent Polling System of Society [IPSOS], 2020; Joint Task Force of the 4th Canadian Division of the Canadian Armed Forces, 2020; </a:t>
            </a:r>
            <a:r>
              <a:rPr lang="en-US" dirty="0" err="1"/>
              <a:t>Kaasalainen</a:t>
            </a:r>
            <a:r>
              <a:rPr lang="en-US" dirty="0"/>
              <a:t>, 2020; Leland, 2020; </a:t>
            </a:r>
            <a:r>
              <a:rPr lang="en-US" dirty="0" err="1"/>
              <a:t>Organisation</a:t>
            </a:r>
            <a:r>
              <a:rPr lang="en-US" dirty="0"/>
              <a:t> for Economic Co-operation and Development [OECD], 2020; Picard, 2020; </a:t>
            </a:r>
            <a:r>
              <a:rPr lang="en-US" dirty="0" err="1"/>
              <a:t>Pitkala</a:t>
            </a:r>
            <a:r>
              <a:rPr lang="en-US" dirty="0"/>
              <a:t>, 2020; SHA, 2020; </a:t>
            </a:r>
            <a:r>
              <a:rPr lang="en-US" dirty="0" err="1"/>
              <a:t>Trabucchi</a:t>
            </a:r>
            <a:r>
              <a:rPr lang="en-US" dirty="0"/>
              <a:t> &amp; De Leo, 2020; Verbeek et al, 2020). </a:t>
            </a:r>
            <a:r>
              <a:rPr lang="en-CA" dirty="0"/>
              <a:t> </a:t>
            </a:r>
          </a:p>
          <a:p>
            <a:r>
              <a:rPr lang="en-CA" dirty="0"/>
              <a:t> Older adults in LTC have different values that were not considered when implementing the restrictions (Fleming et al., 2016; Kelly, 2010; United Nations [UN], 2020; Verbeek et al., 2020)</a:t>
            </a:r>
          </a:p>
          <a:p>
            <a:r>
              <a:rPr lang="en-CA" dirty="0"/>
              <a:t>Restrictions persisted for one year and four months </a:t>
            </a:r>
            <a:r>
              <a:rPr lang="en-US" dirty="0"/>
              <a:t>(Government of SK, 2021c; Government of SK Ministry of Health, 2020).</a:t>
            </a:r>
          </a:p>
          <a:p>
            <a:r>
              <a:rPr lang="en-US" dirty="0"/>
              <a:t>Restrictions were not implemented uniformly; there was various degrees of interpretation applied to the restrictions, sometimes requiring intervention to correct (Quenneville, 2021; Thompson, 2020)</a:t>
            </a:r>
            <a:endParaRPr lang="en-CA" dirty="0"/>
          </a:p>
        </p:txBody>
      </p:sp>
    </p:spTree>
    <p:extLst>
      <p:ext uri="{BB962C8B-B14F-4D97-AF65-F5344CB8AC3E}">
        <p14:creationId xmlns:p14="http://schemas.microsoft.com/office/powerpoint/2010/main" val="1927826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7539-11A3-46E5-9FDF-CBB01A9CF63E}"/>
              </a:ext>
            </a:extLst>
          </p:cNvPr>
          <p:cNvSpPr>
            <a:spLocks noGrp="1"/>
          </p:cNvSpPr>
          <p:nvPr>
            <p:ph type="title"/>
          </p:nvPr>
        </p:nvSpPr>
        <p:spPr>
          <a:xfrm>
            <a:off x="3521676" y="365125"/>
            <a:ext cx="7832124" cy="1325563"/>
          </a:xfrm>
        </p:spPr>
        <p:txBody>
          <a:bodyPr/>
          <a:lstStyle/>
          <a:p>
            <a:r>
              <a:rPr lang="en-CA" dirty="0"/>
              <a:t>Research Question</a:t>
            </a:r>
          </a:p>
        </p:txBody>
      </p:sp>
      <p:sp>
        <p:nvSpPr>
          <p:cNvPr id="3" name="Content Placeholder 2">
            <a:extLst>
              <a:ext uri="{FF2B5EF4-FFF2-40B4-BE49-F238E27FC236}">
                <a16:creationId xmlns:a16="http://schemas.microsoft.com/office/drawing/2014/main" id="{A1AC1BF4-2CE1-4C97-9222-24492D244CA2}"/>
              </a:ext>
            </a:extLst>
          </p:cNvPr>
          <p:cNvSpPr>
            <a:spLocks noGrp="1"/>
          </p:cNvSpPr>
          <p:nvPr>
            <p:ph sz="half" idx="1"/>
          </p:nvPr>
        </p:nvSpPr>
        <p:spPr>
          <a:xfrm>
            <a:off x="1569700" y="1825625"/>
            <a:ext cx="9990046" cy="4351338"/>
          </a:xfrm>
        </p:spPr>
        <p:txBody>
          <a:bodyPr/>
          <a:lstStyle/>
          <a:p>
            <a:r>
              <a:rPr lang="en-US" dirty="0"/>
              <a:t>What are the health order, policy, and policy implementation discourses that shaped the COVID-19 pandemic family presence restrictions in LTC in Saskatchewan?</a:t>
            </a:r>
            <a:endParaRPr lang="en-CA" dirty="0"/>
          </a:p>
        </p:txBody>
      </p:sp>
    </p:spTree>
    <p:extLst>
      <p:ext uri="{BB962C8B-B14F-4D97-AF65-F5344CB8AC3E}">
        <p14:creationId xmlns:p14="http://schemas.microsoft.com/office/powerpoint/2010/main" val="265741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83166-638A-4078-BD56-36112D92564B}"/>
              </a:ext>
            </a:extLst>
          </p:cNvPr>
          <p:cNvSpPr>
            <a:spLocks noGrp="1"/>
          </p:cNvSpPr>
          <p:nvPr>
            <p:ph type="title"/>
          </p:nvPr>
        </p:nvSpPr>
        <p:spPr>
          <a:xfrm>
            <a:off x="3041515" y="169635"/>
            <a:ext cx="7055796" cy="1022804"/>
          </a:xfrm>
        </p:spPr>
        <p:txBody>
          <a:bodyPr>
            <a:normAutofit/>
          </a:bodyPr>
          <a:lstStyle/>
          <a:p>
            <a:r>
              <a:rPr lang="en-CA" dirty="0"/>
              <a:t>The Purposes and Aims</a:t>
            </a:r>
          </a:p>
        </p:txBody>
      </p:sp>
      <p:sp>
        <p:nvSpPr>
          <p:cNvPr id="3" name="Content Placeholder 2">
            <a:extLst>
              <a:ext uri="{FF2B5EF4-FFF2-40B4-BE49-F238E27FC236}">
                <a16:creationId xmlns:a16="http://schemas.microsoft.com/office/drawing/2014/main" id="{2DB30893-9B3D-424E-B5C9-514953006AA1}"/>
              </a:ext>
            </a:extLst>
          </p:cNvPr>
          <p:cNvSpPr>
            <a:spLocks noGrp="1"/>
          </p:cNvSpPr>
          <p:nvPr>
            <p:ph sz="half" idx="1"/>
          </p:nvPr>
        </p:nvSpPr>
        <p:spPr>
          <a:xfrm>
            <a:off x="1062681" y="1192438"/>
            <a:ext cx="10144897" cy="5572885"/>
          </a:xfrm>
        </p:spPr>
        <p:txBody>
          <a:bodyPr>
            <a:normAutofit/>
          </a:bodyPr>
          <a:lstStyle/>
          <a:p>
            <a:endParaRPr lang="en-CA" dirty="0"/>
          </a:p>
          <a:p>
            <a:r>
              <a:rPr lang="en-US" dirty="0"/>
              <a:t>The purpose of this study is to explore the policy context surrounding the pandemic family presence restriction policies in SK and the language in the policies. </a:t>
            </a:r>
            <a:endParaRPr lang="en-CA" dirty="0"/>
          </a:p>
          <a:p>
            <a:r>
              <a:rPr lang="en-US" dirty="0"/>
              <a:t>This study has the aim of producing actionable knowledge</a:t>
            </a:r>
          </a:p>
          <a:p>
            <a:pPr lvl="1"/>
            <a:r>
              <a:rPr lang="en-US" dirty="0"/>
              <a:t>impetus for consultation, </a:t>
            </a:r>
          </a:p>
          <a:p>
            <a:pPr lvl="1"/>
            <a:r>
              <a:rPr lang="en-US" dirty="0"/>
              <a:t>increase evidence-based practice in health policy implementation, </a:t>
            </a:r>
          </a:p>
          <a:p>
            <a:pPr lvl="1"/>
            <a:r>
              <a:rPr lang="en-US" dirty="0"/>
              <a:t>improve patient and family-centered care, </a:t>
            </a:r>
          </a:p>
          <a:p>
            <a:pPr lvl="1"/>
            <a:r>
              <a:rPr lang="en-US" dirty="0"/>
              <a:t>improve pandemic preparedness and response planning, </a:t>
            </a:r>
          </a:p>
          <a:p>
            <a:pPr lvl="1"/>
            <a:r>
              <a:rPr lang="en-US" dirty="0"/>
              <a:t>and ultimately improve  LTC access for family caregivers in Saskatchewan through the COVID-19 pandemic and in the event of future pandemics. </a:t>
            </a:r>
            <a:endParaRPr lang="en-CA" dirty="0"/>
          </a:p>
        </p:txBody>
      </p:sp>
    </p:spTree>
    <p:extLst>
      <p:ext uri="{BB962C8B-B14F-4D97-AF65-F5344CB8AC3E}">
        <p14:creationId xmlns:p14="http://schemas.microsoft.com/office/powerpoint/2010/main" val="238727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08619-779F-4983-B2A8-3825B6B966DF}"/>
              </a:ext>
            </a:extLst>
          </p:cNvPr>
          <p:cNvSpPr>
            <a:spLocks noGrp="1"/>
          </p:cNvSpPr>
          <p:nvPr>
            <p:ph type="title"/>
          </p:nvPr>
        </p:nvSpPr>
        <p:spPr>
          <a:xfrm>
            <a:off x="3947140" y="384580"/>
            <a:ext cx="8286345" cy="1325563"/>
          </a:xfrm>
        </p:spPr>
        <p:txBody>
          <a:bodyPr/>
          <a:lstStyle/>
          <a:p>
            <a:r>
              <a:rPr lang="en-CA" dirty="0"/>
              <a:t>Concepts</a:t>
            </a:r>
          </a:p>
        </p:txBody>
      </p:sp>
      <p:sp>
        <p:nvSpPr>
          <p:cNvPr id="3" name="Content Placeholder 2">
            <a:extLst>
              <a:ext uri="{FF2B5EF4-FFF2-40B4-BE49-F238E27FC236}">
                <a16:creationId xmlns:a16="http://schemas.microsoft.com/office/drawing/2014/main" id="{D755D006-F2BD-41FB-824B-B213EB815B45}"/>
              </a:ext>
            </a:extLst>
          </p:cNvPr>
          <p:cNvSpPr>
            <a:spLocks noGrp="1"/>
          </p:cNvSpPr>
          <p:nvPr>
            <p:ph sz="half" idx="1"/>
          </p:nvPr>
        </p:nvSpPr>
        <p:spPr/>
        <p:txBody>
          <a:bodyPr>
            <a:normAutofit fontScale="92500" lnSpcReduction="20000"/>
          </a:bodyPr>
          <a:lstStyle/>
          <a:p>
            <a:pPr marL="0" indent="0">
              <a:buNone/>
            </a:pPr>
            <a:r>
              <a:rPr lang="en-CA" dirty="0"/>
              <a:t>Key:</a:t>
            </a:r>
          </a:p>
          <a:p>
            <a:r>
              <a:rPr lang="en-CA" dirty="0"/>
              <a:t>Power</a:t>
            </a:r>
          </a:p>
          <a:p>
            <a:r>
              <a:rPr lang="en-CA" dirty="0"/>
              <a:t>Ideology</a:t>
            </a:r>
          </a:p>
          <a:p>
            <a:r>
              <a:rPr lang="en-CA" dirty="0"/>
              <a:t>Critical Social Theory</a:t>
            </a:r>
          </a:p>
          <a:p>
            <a:r>
              <a:rPr lang="en-CA" dirty="0"/>
              <a:t>Family Presence</a:t>
            </a:r>
          </a:p>
          <a:p>
            <a:r>
              <a:rPr lang="en-CA" dirty="0"/>
              <a:t>Family</a:t>
            </a:r>
          </a:p>
          <a:p>
            <a:r>
              <a:rPr lang="en-CA" dirty="0"/>
              <a:t>Health (In)equity</a:t>
            </a:r>
          </a:p>
          <a:p>
            <a:pPr lvl="1"/>
            <a:r>
              <a:rPr lang="en-US" dirty="0"/>
              <a:t>Direct and Indirect Consequences of COVID-19 model</a:t>
            </a:r>
          </a:p>
          <a:p>
            <a:pPr lvl="1"/>
            <a:r>
              <a:rPr lang="en-US" dirty="0"/>
              <a:t>Adapted from the Social Determinants of Health Framework </a:t>
            </a:r>
            <a:endParaRPr lang="en-CA" dirty="0"/>
          </a:p>
        </p:txBody>
      </p:sp>
      <p:sp>
        <p:nvSpPr>
          <p:cNvPr id="4" name="Content Placeholder 3">
            <a:extLst>
              <a:ext uri="{FF2B5EF4-FFF2-40B4-BE49-F238E27FC236}">
                <a16:creationId xmlns:a16="http://schemas.microsoft.com/office/drawing/2014/main" id="{8E5B3657-69D0-44CB-8EBD-32529E25DE80}"/>
              </a:ext>
            </a:extLst>
          </p:cNvPr>
          <p:cNvSpPr>
            <a:spLocks noGrp="1"/>
          </p:cNvSpPr>
          <p:nvPr>
            <p:ph sz="half" idx="2"/>
          </p:nvPr>
        </p:nvSpPr>
        <p:spPr/>
        <p:txBody>
          <a:bodyPr>
            <a:normAutofit fontScale="92500" lnSpcReduction="20000"/>
          </a:bodyPr>
          <a:lstStyle/>
          <a:p>
            <a:pPr marL="0" indent="0">
              <a:buNone/>
            </a:pPr>
            <a:r>
              <a:rPr lang="en-CA" dirty="0"/>
              <a:t>Other</a:t>
            </a:r>
          </a:p>
          <a:p>
            <a:r>
              <a:rPr lang="en-CA" dirty="0"/>
              <a:t>Special Care Homes (SCH)</a:t>
            </a:r>
          </a:p>
          <a:p>
            <a:r>
              <a:rPr lang="en-CA" dirty="0"/>
              <a:t>Measuring time in a protracted pandemic</a:t>
            </a:r>
          </a:p>
        </p:txBody>
      </p:sp>
    </p:spTree>
    <p:extLst>
      <p:ext uri="{BB962C8B-B14F-4D97-AF65-F5344CB8AC3E}">
        <p14:creationId xmlns:p14="http://schemas.microsoft.com/office/powerpoint/2010/main" val="623097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DD01B8-816B-49B7-8C81-03AB51D87C5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 ds:uri="http://purl.org/dc/dcmitype/"/>
  </ds:schemaRefs>
</ds:datastoreItem>
</file>

<file path=customXml/itemProps2.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24FD56-CE1B-42FC-9E83-BFBF160724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1006</TotalTime>
  <Words>6020</Words>
  <Application>Microsoft Office PowerPoint</Application>
  <PresentationFormat>Widescreen</PresentationFormat>
  <Paragraphs>287</Paragraphs>
  <Slides>32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Cambria</vt:lpstr>
      <vt:lpstr>Times New Roman</vt:lpstr>
      <vt:lpstr>Cloud skipper design template</vt:lpstr>
      <vt:lpstr>PowerPoint Presentation</vt:lpstr>
      <vt:lpstr>A Critical Discourse Analysis of Family Presence Restrictions in Long-Term Special Care Homes During the 2020/21 COVID-19 Pandemic</vt:lpstr>
      <vt:lpstr>Contents</vt:lpstr>
      <vt:lpstr>Introduction</vt:lpstr>
      <vt:lpstr>Literature Review</vt:lpstr>
      <vt:lpstr>PowerPoint Presentation</vt:lpstr>
      <vt:lpstr>Research Question</vt:lpstr>
      <vt:lpstr>The Purposes and Aims</vt:lpstr>
      <vt:lpstr>Concepts</vt:lpstr>
      <vt:lpstr>Methodology</vt:lpstr>
      <vt:lpstr>PowerPoint Presentation</vt:lpstr>
      <vt:lpstr>PowerPoint Presentation</vt:lpstr>
      <vt:lpstr>PowerPoint Presentation</vt:lpstr>
      <vt:lpstr>PowerPoint Presentation</vt:lpstr>
      <vt:lpstr>PowerPoint Presentation</vt:lpstr>
      <vt:lpstr>PowerPoint Presentation</vt:lpstr>
      <vt:lpstr>Experimental Design</vt:lpstr>
      <vt:lpstr>Setting, Population, and Sample  </vt:lpstr>
      <vt:lpstr>PowerPoint Presentation</vt:lpstr>
      <vt:lpstr>PowerPoint Presentation</vt:lpstr>
      <vt:lpstr>Data Collection and Analysis Procedures</vt:lpstr>
      <vt:lpstr>Knowledge Translation</vt:lpstr>
      <vt:lpstr>Validity, Rigour, and Quality</vt:lpstr>
      <vt:lpstr>Ethics</vt:lpstr>
      <vt:lpstr>Funding</vt:lpstr>
      <vt:lpstr>Proposed Timeline of Study</vt:lpstr>
      <vt:lpstr>References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Discourse Analysis of Visitation Restrictions in Long Term Care Homes in 2020</dc:title>
  <dc:creator>Emard, Shawn</dc:creator>
  <cp:lastModifiedBy>Emard, Shawn</cp:lastModifiedBy>
  <cp:revision>58</cp:revision>
  <dcterms:created xsi:type="dcterms:W3CDTF">2020-11-17T23:30:11Z</dcterms:created>
  <dcterms:modified xsi:type="dcterms:W3CDTF">2021-11-25T02:49:06Z</dcterms:modified>
</cp:coreProperties>
</file>